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5"/>
  </p:sldMasterIdLst>
  <p:notesMasterIdLst>
    <p:notesMasterId r:id="rId11"/>
  </p:notesMasterIdLst>
  <p:sldIdLst>
    <p:sldId id="256" r:id="rId6"/>
    <p:sldId id="257" r:id="rId7"/>
    <p:sldId id="258" r:id="rId8"/>
    <p:sldId id="259" r:id="rId9"/>
    <p:sldId id="260" r:id="rId10"/>
  </p:sldIdLst>
  <p:sldSz cx="12192000" cy="6858000"/>
  <p:notesSz cx="6858000" cy="9144000"/>
  <p:embeddedFontLst>
    <p:embeddedFont>
      <p:font typeface="Calibri" panose="020F0502020204030204" pitchFamily="34" charset="0"/>
      <p:regular r:id="rId12"/>
      <p:bold r:id="rId13"/>
      <p:italic r:id="rId14"/>
      <p:boldItalic r:id="rId15"/>
    </p:embeddedFont>
    <p:embeddedFont>
      <p:font typeface="Gill Sans" panose="020B0302020104020203" pitchFamily="34" charset="0"/>
      <p:regular r:id="rId16"/>
      <p:bold r:id="rId17"/>
      <p:italic r:id="rId18"/>
      <p:boldItalic r:id="rId19"/>
    </p:embeddedFont>
    <p:embeddedFont>
      <p:font typeface="Noto Sans Symbols" pitchFamily="2" charset="0"/>
      <p:regular r:id="rId20"/>
      <p:bold r:id="rId21"/>
    </p:embeddedFont>
    <p:embeddedFont>
      <p:font typeface="Times" panose="02020603050405020304" pitchFamily="18"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26" roundtripDataSignature="AMtx7mg3u00ax+igBOF3B/zcgDyHqv677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A52F3D2-72FC-4E3C-9265-25E9BE7F64B7}">
  <a:tblStyle styleId="{2A52F3D2-72FC-4E3C-9265-25E9BE7F64B7}"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33F8246-A9AF-483F-B7C2-A24FA9FCAC8A}" styleName="Table_1">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836" y="7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font" Target="fonts/font2.fntdata"/><Relationship Id="rId18" Type="http://schemas.openxmlformats.org/officeDocument/2006/relationships/font" Target="fonts/font7.fntdata"/><Relationship Id="rId26" Type="http://customschemas.google.com/relationships/presentationmetadata" Target="metadata"/><Relationship Id="rId3" Type="http://schemas.openxmlformats.org/officeDocument/2006/relationships/customXml" Target="../customXml/item3.xml"/><Relationship Id="rId21" Type="http://schemas.openxmlformats.org/officeDocument/2006/relationships/font" Target="fonts/font10.fntdata"/><Relationship Id="rId7" Type="http://schemas.openxmlformats.org/officeDocument/2006/relationships/slide" Target="slides/slide2.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font" Target="fonts/font14.fntdata"/><Relationship Id="rId2" Type="http://schemas.openxmlformats.org/officeDocument/2006/relationships/customXml" Target="../customXml/item2.xml"/><Relationship Id="rId16" Type="http://schemas.openxmlformats.org/officeDocument/2006/relationships/font" Target="fonts/font5.fntdata"/><Relationship Id="rId20" Type="http://schemas.openxmlformats.org/officeDocument/2006/relationships/font" Target="fonts/font9.fntdata"/><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24" Type="http://schemas.openxmlformats.org/officeDocument/2006/relationships/font" Target="fonts/font13.fntdata"/><Relationship Id="rId5" Type="http://schemas.openxmlformats.org/officeDocument/2006/relationships/slideMaster" Target="slideMasters/slideMaster1.xml"/><Relationship Id="rId15" Type="http://schemas.openxmlformats.org/officeDocument/2006/relationships/font" Target="fonts/font4.fntdata"/><Relationship Id="rId23" Type="http://schemas.openxmlformats.org/officeDocument/2006/relationships/font" Target="fonts/font12.fntdata"/><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font" Target="fonts/font8.fntdata"/><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sz="1200" b="0" i="0" u="none" strike="noStrike" cap="none">
                <a:solidFill>
                  <a:srgbClr val="000000"/>
                </a:solidFill>
                <a:latin typeface="Times"/>
                <a:ea typeface="Times"/>
                <a:cs typeface="Times"/>
                <a:sym typeface="Times"/>
              </a:rPr>
              <a:t>1</a:t>
            </a:fld>
            <a:endParaRPr sz="1200" b="0" i="0" u="none" strike="noStrike" cap="none">
              <a:solidFill>
                <a:srgbClr val="000000"/>
              </a:solidFill>
              <a:latin typeface="Times"/>
              <a:ea typeface="Times"/>
              <a:cs typeface="Times"/>
              <a:sym typeface="Time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5" name="Google Shape;9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b="0" i="0" u="none" baseline="0"/>
              <a:t>Цель данной сессии заключается в определении задачи и способов использования собираемых и включаемых в отчет КПЭ.  Несмотря на то, что презентация содержит всего три слайда, она может вызвать довольно активное обсуждение.  Лицу, делающему презентацию, рекомендуется иметь под рукой документ «Определения КПЭ» для отсылки к нему при необходимости в ходе обсуждений в целях ответа на подробные вопросы об отдельных КПЭ.</a:t>
            </a:r>
            <a:endParaRPr/>
          </a:p>
          <a:p>
            <a:pPr marL="0" lvl="0" indent="0" algn="l" rtl="0">
              <a:spcBef>
                <a:spcPts val="0"/>
              </a:spcBef>
              <a:spcAft>
                <a:spcPts val="0"/>
              </a:spcAft>
              <a:buNone/>
            </a:pPr>
            <a:r>
              <a:rPr lang="ru-Ru" b="0" i="0" u="none" baseline="0"/>
              <a:t>Основная идея заключается в следующем:</a:t>
            </a:r>
            <a:endParaRPr/>
          </a:p>
          <a:p>
            <a:pPr marL="171450" lvl="0" indent="-171450" algn="l" rtl="0">
              <a:spcBef>
                <a:spcPts val="0"/>
              </a:spcBef>
              <a:spcAft>
                <a:spcPts val="0"/>
              </a:spcAft>
              <a:buClr>
                <a:schemeClr val="dk1"/>
              </a:buClr>
              <a:buSzPts val="1200"/>
              <a:buFont typeface="Arial"/>
              <a:buChar char="•"/>
            </a:pPr>
            <a:r>
              <a:rPr lang="ru-Ru" b="0" i="0" u="none" baseline="0"/>
              <a:t>Основные КПЭ подлежат сбору и включению в отчет в ходе всех процедур по выполнению оценки NSCA 2.0.  Помимо того, что они важны для понимания эффективности работы цепи поставок, данные Основные КПЭ используются для сравнения производительности между странами и по времени для оценки динамики.</a:t>
            </a:r>
            <a:endParaRPr/>
          </a:p>
          <a:p>
            <a:pPr marL="171450" lvl="0" indent="-171450" algn="l" rtl="0">
              <a:spcBef>
                <a:spcPts val="0"/>
              </a:spcBef>
              <a:spcAft>
                <a:spcPts val="0"/>
              </a:spcAft>
              <a:buClr>
                <a:schemeClr val="dk1"/>
              </a:buClr>
              <a:buSzPts val="1200"/>
              <a:buFont typeface="Arial"/>
              <a:buChar char="•"/>
            </a:pPr>
            <a:r>
              <a:rPr lang="ru-Ru" b="0" i="0" u="none" baseline="0"/>
              <a:t>Убедитесь, что участники обучения ознакомились с документом «Определения КПЭ», и внимательно прочитайте его для понимания КПЭ и способов сбора, анализа и включения в отчет данных.</a:t>
            </a:r>
            <a:endParaRPr/>
          </a:p>
          <a:p>
            <a:pPr marL="171450" lvl="0" indent="-171450" algn="l" rtl="0">
              <a:spcBef>
                <a:spcPts val="0"/>
              </a:spcBef>
              <a:spcAft>
                <a:spcPts val="0"/>
              </a:spcAft>
              <a:buClr>
                <a:schemeClr val="dk1"/>
              </a:buClr>
              <a:buSzPts val="1200"/>
              <a:buFont typeface="Arial"/>
              <a:buChar char="•"/>
            </a:pPr>
            <a:r>
              <a:rPr lang="ru-Ru" b="0" i="0" u="none" baseline="0"/>
              <a:t>Опишите цель Дополнительных КПЭ, а также способы их применения.</a:t>
            </a:r>
            <a:endParaRPr/>
          </a:p>
          <a:p>
            <a:pPr marL="171450" lvl="0" indent="-171450" algn="l" rtl="0">
              <a:spcBef>
                <a:spcPts val="0"/>
              </a:spcBef>
              <a:spcAft>
                <a:spcPts val="0"/>
              </a:spcAft>
              <a:buClr>
                <a:schemeClr val="dk1"/>
              </a:buClr>
              <a:buSzPts val="1200"/>
              <a:buFont typeface="Arial"/>
              <a:buChar char="•"/>
            </a:pPr>
            <a:r>
              <a:rPr lang="ru-Ru" b="0" i="0" u="none" baseline="0"/>
              <a:t>Подчеркните, что определения КПЭ и формулы не подлежат изменению</a:t>
            </a:r>
            <a:endParaRPr/>
          </a:p>
          <a:p>
            <a:pPr marL="171450" lvl="0" indent="-171450" algn="l" rtl="0">
              <a:spcBef>
                <a:spcPts val="0"/>
              </a:spcBef>
              <a:spcAft>
                <a:spcPts val="0"/>
              </a:spcAft>
              <a:buClr>
                <a:schemeClr val="dk1"/>
              </a:buClr>
              <a:buSzPts val="1200"/>
              <a:buFont typeface="Arial"/>
              <a:buChar char="•"/>
            </a:pPr>
            <a:r>
              <a:rPr lang="ru-Ru" b="0" i="0" u="none" baseline="0"/>
              <a:t>Упомяните, что семь Основных КПЭ могут также использоваться для планового мониторинга и управления работой цепи поставок.  Данный вопрос можно обсудить на следующем слайде, где указаны наименования данных семи КПЭ.</a:t>
            </a:r>
            <a:endParaRPr/>
          </a:p>
        </p:txBody>
      </p:sp>
      <p:sp>
        <p:nvSpPr>
          <p:cNvPr id="96" name="Google Shape;96;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4" name="Google Shape;104;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b="0" i="0" u="none" baseline="0"/>
              <a:t>На данном слайде ведущий рассказывает о каждом разделе КПЭ, давая краткое описание цели КПЭ в каждом подразделе, например, Прогнозирование, Закупки, Складирование... и пр.</a:t>
            </a:r>
            <a:endParaRPr/>
          </a:p>
          <a:p>
            <a:pPr marL="0" lvl="0" indent="0" algn="l" rtl="0">
              <a:spcBef>
                <a:spcPts val="0"/>
              </a:spcBef>
              <a:spcAft>
                <a:spcPts val="0"/>
              </a:spcAft>
              <a:buNone/>
            </a:pPr>
            <a:r>
              <a:rPr lang="ru-Ru" b="0" i="0" u="none" baseline="0"/>
              <a:t>В каждом разделе обсудите, каким образом Дополнительные КПЭ могут дополнить данные и анализ, полученные по Основным КПЭ, и приведите примеры того, где и каким образом данная информация может оказаться полезной для более углубленного анализа, или, если какой-либо конкретный Дополнительный КПЭ имеет прямое отношение к объему проводимой оценки NSCA, или если какая-либо определенная проблема, например, задержки при таможенном оформлении (КПЭ 2.7), может быть актуальной.</a:t>
            </a:r>
            <a:endParaRPr/>
          </a:p>
          <a:p>
            <a:pPr marL="0" lvl="0" indent="0" algn="l" rtl="0">
              <a:spcBef>
                <a:spcPts val="0"/>
              </a:spcBef>
              <a:spcAft>
                <a:spcPts val="0"/>
              </a:spcAft>
              <a:buNone/>
            </a:pPr>
            <a:r>
              <a:rPr lang="ru-Ru" b="0" i="0" u="none" baseline="0"/>
              <a:t>Если время позволяет, и участники обучения проявляют интерес, ведущий может также пригласить их к обсуждению того, каким образом результаты разных КПЭ влияют на другие результаты КПЭ, например, задержки поставок в учреждение, любые оказывающие воздействие коэффициенты дефицита, обеспечение запасами в соответствии с планом и точность определения запасов могут также оказывать прямое влияние на коэффициенты дефицита, а высокий уровень оборачиваемости персонала может влиять на любые или все КПЭ, своевременное предоставление отчетности может быть особенно уязвимо в периоды быстрой оборачиваемости персонала.  </a:t>
            </a:r>
            <a:endParaRPr/>
          </a:p>
          <a:p>
            <a:pPr marL="0" lvl="0" indent="0" algn="l" rtl="0">
              <a:spcBef>
                <a:spcPts val="0"/>
              </a:spcBef>
              <a:spcAft>
                <a:spcPts val="0"/>
              </a:spcAft>
              <a:buNone/>
            </a:pPr>
            <a:r>
              <a:rPr lang="ru-Ru" b="0" i="0" u="none" baseline="0"/>
              <a:t>	</a:t>
            </a:r>
            <a:endParaRPr/>
          </a:p>
          <a:p>
            <a:pPr marL="0" lvl="0" indent="0" algn="l" rtl="0">
              <a:spcBef>
                <a:spcPts val="0"/>
              </a:spcBef>
              <a:spcAft>
                <a:spcPts val="0"/>
              </a:spcAft>
              <a:buNone/>
            </a:pPr>
            <a:r>
              <a:rPr lang="ru-Ru" b="0" i="0" u="none" baseline="0"/>
              <a:t>КПЭ, выделенные </a:t>
            </a:r>
            <a:r>
              <a:rPr lang="ru-Ru" b="1" i="0" u="none" baseline="0"/>
              <a:t>жирным шрифтом</a:t>
            </a:r>
            <a:r>
              <a:rPr lang="ru-Ru" b="0" i="0" u="none" baseline="0"/>
              <a:t>, рекомендованы для проведения планового мониторинга.  Данные по этим КПЭ должны предоставляться руководителям цепи поставок на ежемесячной основе и могут содержать ранние признаки возникновения проблем, а также могут быть полезными при отслеживании того, проявляются ли плановые доработки в результатах эффективности.</a:t>
            </a:r>
            <a:endParaRPr/>
          </a:p>
        </p:txBody>
      </p:sp>
      <p:sp>
        <p:nvSpPr>
          <p:cNvPr id="105" name="Google Shape;105;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b="0" i="0" u="none" baseline="0"/>
              <a:t>На данном слайде приведен пример типового изображения теплокарты, который следует использовать для обсуждения того, что она сообщает исследователю. Используйте этот график для стимуляции обсуждения среди участников обучения, вместо того, чтобы просто рассказать о результатах.</a:t>
            </a:r>
            <a:endParaRPr/>
          </a:p>
          <a:p>
            <a:pPr marL="0" lvl="0" indent="0" algn="l" rtl="0">
              <a:spcBef>
                <a:spcPts val="0"/>
              </a:spcBef>
              <a:spcAft>
                <a:spcPts val="0"/>
              </a:spcAft>
              <a:buNone/>
            </a:pPr>
            <a:r>
              <a:rPr lang="ru-Ru" b="0" i="0" u="none" baseline="0"/>
              <a:t>Важно подчеркнуть, что здесь мы видим корреляцию, но необязательно причинную связь, которая требует более глубокого анализа. Например, оказывается, что относительно низкие уровни точности карточек учета коррелируют с низкими результатами обеспечения запасами в соответствии с планом и большим количеством дней дефицита, однако точно так же проблемы в обеспечении запасами в соответствии с планом могут быть результатом некачественного прогнозирования, задержек в поставках поставщиками или задержек в распределении внутри страны.</a:t>
            </a:r>
            <a:endParaRPr/>
          </a:p>
          <a:p>
            <a:pPr marL="0" lvl="0" indent="0" algn="l" rtl="0">
              <a:spcBef>
                <a:spcPts val="0"/>
              </a:spcBef>
              <a:spcAft>
                <a:spcPts val="0"/>
              </a:spcAft>
              <a:buNone/>
            </a:pPr>
            <a:r>
              <a:rPr lang="ru-Ru" b="0" i="0" u="none" baseline="0"/>
              <a:t>Результаты также могут продемонстрировать отдельные проблемы: в данном примере низкая эффективность точности электронных карточек учета может быть неожиданной и подлежит дальнейшему исследованию для установления причины.</a:t>
            </a:r>
            <a:endParaRPr/>
          </a:p>
          <a:p>
            <a:pPr marL="0" lvl="0" indent="0" algn="l" rtl="0">
              <a:spcBef>
                <a:spcPts val="0"/>
              </a:spcBef>
              <a:spcAft>
                <a:spcPts val="0"/>
              </a:spcAft>
              <a:buNone/>
            </a:pPr>
            <a:r>
              <a:rPr lang="ru-Ru" b="1" i="0" u="none" baseline="0"/>
              <a:t>Основная мысль при рассмотрении теплокарт заключается в том, что они побуждают задавать вопросы, но необязательно дают ответы.</a:t>
            </a:r>
            <a:endParaRPr/>
          </a:p>
        </p:txBody>
      </p:sp>
      <p:sp>
        <p:nvSpPr>
          <p:cNvPr id="112" name="Google Shape;112;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b="0" i="0" u="none" baseline="0"/>
              <a:t>Другой способ рассмотрения результатов с фактическими цифрами.  Важные аспекты включают то, что можно узнать из диапазона баллов (см. «Обеспечение запасами в соответствии с планом»), а не просто средний или совокупный балл.  Данная таблица также позволяет определить области для специализированного изучения: в данном примере это может быть исследование причины того, почему срочные заказы не доставляются своевременно.  Данные низкие результаты, по-видимому, указывают на то, что срочные действия не соответствуют классификации срочности. Так же, как и на предыдущем слайде, используйте эти данные для стимуляции обсуждения среди участников обучения, вместо того, чтобы просто прочитать результаты.</a:t>
            </a:r>
            <a:endParaRPr/>
          </a:p>
        </p:txBody>
      </p:sp>
      <p:sp>
        <p:nvSpPr>
          <p:cNvPr id="121" name="Google Shape;121;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a:t>5</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7"/>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7"/>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6"/>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17"/>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7"/>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9"/>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9"/>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0"/>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10"/>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11"/>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1"/>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1"/>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1"/>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1"/>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1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4"/>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14"/>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5"/>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15"/>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
          <p:cNvSpPr/>
          <p:nvPr/>
        </p:nvSpPr>
        <p:spPr>
          <a:xfrm>
            <a:off x="0" y="0"/>
            <a:ext cx="12192000" cy="6932815"/>
          </a:xfrm>
          <a:prstGeom prst="rect">
            <a:avLst/>
          </a:prstGeom>
          <a:solidFill>
            <a:srgbClr val="BA0C2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61" b="0" i="0" u="none" strike="noStrike" cap="none">
              <a:solidFill>
                <a:srgbClr val="000000"/>
              </a:solidFill>
              <a:latin typeface="Arial" panose="020B0604020202020204" pitchFamily="34" charset="0"/>
              <a:ea typeface="Calibri"/>
              <a:cs typeface="Arial" panose="020B0604020202020204" pitchFamily="34" charset="0"/>
              <a:sym typeface="Calibri"/>
            </a:endParaRPr>
          </a:p>
        </p:txBody>
      </p:sp>
      <p:cxnSp>
        <p:nvCxnSpPr>
          <p:cNvPr id="90" name="Google Shape;90;p1"/>
          <p:cNvCxnSpPr/>
          <p:nvPr/>
        </p:nvCxnSpPr>
        <p:spPr>
          <a:xfrm>
            <a:off x="6096000" y="6111864"/>
            <a:ext cx="0" cy="603250"/>
          </a:xfrm>
          <a:prstGeom prst="straightConnector1">
            <a:avLst/>
          </a:prstGeom>
          <a:noFill/>
          <a:ln w="9525" cap="flat" cmpd="sng">
            <a:solidFill>
              <a:schemeClr val="lt1"/>
            </a:solidFill>
            <a:prstDash val="solid"/>
            <a:miter lim="800000"/>
            <a:headEnd type="none" w="sm" len="sm"/>
            <a:tailEnd type="none" w="sm" len="sm"/>
          </a:ln>
        </p:spPr>
      </p:cxnSp>
      <p:sp>
        <p:nvSpPr>
          <p:cNvPr id="91" name="Google Shape;91;p1"/>
          <p:cNvSpPr/>
          <p:nvPr/>
        </p:nvSpPr>
        <p:spPr>
          <a:xfrm>
            <a:off x="2362200" y="1479551"/>
            <a:ext cx="9186667" cy="2462213"/>
          </a:xfrm>
          <a:prstGeom prst="rect">
            <a:avLst/>
          </a:prstGeom>
          <a:noFill/>
          <a:ln>
            <a:noFill/>
          </a:ln>
        </p:spPr>
        <p:txBody>
          <a:bodyPr spcFirstLastPara="1" wrap="square" lIns="91425" tIns="45700" rIns="91425" bIns="45700" anchor="b" anchorCtr="0">
            <a:normAutofit lnSpcReduction="10000"/>
          </a:bodyPr>
          <a:lstStyle/>
          <a:p>
            <a:pPr marL="0" marR="0" lvl="0" indent="0" algn="l" rtl="0">
              <a:spcBef>
                <a:spcPts val="0"/>
              </a:spcBef>
              <a:spcAft>
                <a:spcPts val="0"/>
              </a:spcAft>
              <a:buNone/>
            </a:pPr>
            <a:r>
              <a:rPr lang="ru-Ru" sz="3200" b="0" i="0" u="none" strike="noStrike" cap="none" baseline="0">
                <a:solidFill>
                  <a:srgbClr val="FFFFFF"/>
                </a:solidFill>
                <a:latin typeface="Arial" panose="020B0604020202020204" pitchFamily="34" charset="0"/>
                <a:ea typeface="Gill Sans"/>
                <a:cs typeface="Arial" panose="020B0604020202020204" pitchFamily="34" charset="0"/>
                <a:sym typeface="Gill Sans"/>
              </a:rPr>
              <a:t>ОБУЧЕНИЕ УЧАСТНИКОВ ОЦЕНКИ НА</a:t>
            </a:r>
            <a:r>
              <a:rPr lang="en-US" sz="3200" b="0" i="0" u="none" strike="noStrike" cap="none" baseline="0">
                <a:solidFill>
                  <a:srgbClr val="FFFFFF"/>
                </a:solidFill>
                <a:latin typeface="Arial" panose="020B0604020202020204" pitchFamily="34" charset="0"/>
                <a:ea typeface="Gill Sans"/>
                <a:cs typeface="Arial" panose="020B0604020202020204" pitchFamily="34" charset="0"/>
                <a:sym typeface="Gill Sans"/>
              </a:rPr>
              <a:t>w</a:t>
            </a:r>
            <a:r>
              <a:rPr lang="ru-Ru" sz="3200" b="0" i="0" u="none" strike="noStrike" cap="none" baseline="0">
                <a:solidFill>
                  <a:srgbClr val="FFFFFF"/>
                </a:solidFill>
                <a:latin typeface="Arial" panose="020B0604020202020204" pitchFamily="34" charset="0"/>
                <a:ea typeface="Gill Sans"/>
                <a:cs typeface="Arial" panose="020B0604020202020204" pitchFamily="34" charset="0"/>
                <a:sym typeface="Gill Sans"/>
              </a:rPr>
              <a:t>ЦИОНАЛЬНОЙ ЦЕПИ ПОСТАВОК </a:t>
            </a:r>
            <a:br>
              <a:rPr lang="en-US" sz="3200" b="0" i="0" u="none" strike="noStrike" cap="none" baseline="0">
                <a:solidFill>
                  <a:srgbClr val="FFFFFF"/>
                </a:solidFill>
                <a:latin typeface="Arial" panose="020B0604020202020204" pitchFamily="34" charset="0"/>
                <a:ea typeface="Gill Sans"/>
                <a:cs typeface="Arial" panose="020B0604020202020204" pitchFamily="34" charset="0"/>
                <a:sym typeface="Gill Sans"/>
              </a:rPr>
            </a:br>
            <a:r>
              <a:rPr lang="ru-Ru" sz="3200" b="0" i="0" u="none" strike="noStrike" cap="none" baseline="0">
                <a:solidFill>
                  <a:srgbClr val="FFFFFF"/>
                </a:solidFill>
                <a:latin typeface="Arial" panose="020B0604020202020204" pitchFamily="34" charset="0"/>
                <a:ea typeface="Gill Sans"/>
                <a:cs typeface="Arial" panose="020B0604020202020204" pitchFamily="34" charset="0"/>
                <a:sym typeface="Gill Sans"/>
              </a:rPr>
              <a:t>(NSCA 2.0)</a:t>
            </a:r>
            <a:endParaRPr>
              <a:latin typeface="Arial" panose="020B0604020202020204" pitchFamily="34" charset="0"/>
              <a:cs typeface="Arial" panose="020B0604020202020204" pitchFamily="34" charset="0"/>
            </a:endParaRPr>
          </a:p>
          <a:p>
            <a:pPr marL="0" marR="0" lvl="0" indent="0" algn="l" rtl="0">
              <a:spcBef>
                <a:spcPts val="0"/>
              </a:spcBef>
              <a:spcAft>
                <a:spcPts val="0"/>
              </a:spcAft>
              <a:buNone/>
            </a:pPr>
            <a:endParaRPr sz="3200" b="0" i="0" u="none" strike="noStrike" cap="none">
              <a:solidFill>
                <a:srgbClr val="FFFFFF"/>
              </a:solidFill>
              <a:latin typeface="Arial" panose="020B0604020202020204" pitchFamily="34" charset="0"/>
              <a:ea typeface="Gill Sans"/>
              <a:cs typeface="Arial" panose="020B0604020202020204" pitchFamily="34" charset="0"/>
              <a:sym typeface="Gill Sans"/>
            </a:endParaRPr>
          </a:p>
          <a:p>
            <a:pPr marL="1211263" marR="0" lvl="0" indent="-1211263" algn="l" rtl="0">
              <a:spcBef>
                <a:spcPts val="0"/>
              </a:spcBef>
              <a:spcAft>
                <a:spcPts val="0"/>
              </a:spcAft>
              <a:buNone/>
            </a:pPr>
            <a:r>
              <a:rPr lang="ru-Ru" sz="3200" b="0" i="0" u="none" strike="noStrike" cap="none" baseline="0">
                <a:solidFill>
                  <a:srgbClr val="FFFF00"/>
                </a:solidFill>
                <a:latin typeface="Arial" panose="020B0604020202020204" pitchFamily="34" charset="0"/>
                <a:ea typeface="Gill Sans"/>
                <a:cs typeface="Arial" panose="020B0604020202020204" pitchFamily="34" charset="0"/>
                <a:sym typeface="Gill Sans"/>
              </a:rPr>
              <a:t>День 1:  Ключевые показатели эффективности</a:t>
            </a:r>
            <a:endParaRPr>
              <a:latin typeface="Arial" panose="020B0604020202020204" pitchFamily="34" charset="0"/>
              <a:cs typeface="Arial" panose="020B0604020202020204" pitchFamily="34" charset="0"/>
            </a:endParaRPr>
          </a:p>
          <a:p>
            <a:pPr marL="0" marR="0" lvl="0" indent="0" algn="l" rtl="0">
              <a:spcBef>
                <a:spcPts val="0"/>
              </a:spcBef>
              <a:spcAft>
                <a:spcPts val="0"/>
              </a:spcAft>
              <a:buNone/>
            </a:pPr>
            <a:endParaRPr sz="800" b="0" i="0" u="none" strike="noStrike" cap="none">
              <a:solidFill>
                <a:srgbClr val="000000"/>
              </a:solidFill>
              <a:latin typeface="Arial" panose="020B0604020202020204" pitchFamily="34" charset="0"/>
              <a:ea typeface="Gill Sans"/>
              <a:cs typeface="Arial" panose="020B0604020202020204" pitchFamily="34" charset="0"/>
              <a:sym typeface="Gill Sans"/>
            </a:endParaRPr>
          </a:p>
        </p:txBody>
      </p:sp>
      <p:pic>
        <p:nvPicPr>
          <p:cNvPr id="92" name="Google Shape;92;p1" descr="C:\Users\Mariana Rodrigues\AppData\Local\Microsoft\Windows\INetCacheContent.Word\Horizontal_RGB_294_White.png"/>
          <p:cNvPicPr preferRelativeResize="0"/>
          <p:nvPr/>
        </p:nvPicPr>
        <p:blipFill rotWithShape="1">
          <a:blip r:embed="rId3">
            <a:alphaModFix/>
          </a:blip>
          <a:srcRect l="9335" t="13753" r="7622" b="12533"/>
          <a:stretch/>
        </p:blipFill>
        <p:spPr>
          <a:xfrm>
            <a:off x="4377875" y="6130914"/>
            <a:ext cx="1666875" cy="565150"/>
          </a:xfrm>
          <a:prstGeom prst="rect">
            <a:avLst/>
          </a:prstGeom>
          <a:noFill/>
          <a:ln>
            <a:noFill/>
          </a:ln>
        </p:spPr>
      </p:pic>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2"/>
          <p:cNvSpPr txBox="1">
            <a:spLocks noGrp="1"/>
          </p:cNvSpPr>
          <p:nvPr>
            <p:ph type="title"/>
          </p:nvPr>
        </p:nvSpPr>
        <p:spPr>
          <a:xfrm>
            <a:off x="421053" y="42052"/>
            <a:ext cx="11326448" cy="6096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C00000"/>
              </a:buClr>
              <a:buSzPts val="3200"/>
              <a:buFont typeface="Gill Sans"/>
              <a:buNone/>
            </a:pPr>
            <a:r>
              <a:rPr lang="ru-Ru" sz="3200" b="1" i="0" u="none" baseline="0">
                <a:solidFill>
                  <a:srgbClr val="C00000"/>
                </a:solidFill>
                <a:latin typeface="Arial" panose="020B0604020202020204" pitchFamily="34" charset="0"/>
                <a:ea typeface="Gill Sans"/>
                <a:cs typeface="Arial" panose="020B0604020202020204" pitchFamily="34" charset="0"/>
                <a:sym typeface="Gill Sans"/>
              </a:rPr>
              <a:t>Ключевые показатели эффективности (КПЭ)</a:t>
            </a:r>
            <a:endParaRPr>
              <a:latin typeface="Arial" panose="020B0604020202020204" pitchFamily="34" charset="0"/>
              <a:cs typeface="Arial" panose="020B0604020202020204" pitchFamily="34" charset="0"/>
            </a:endParaRPr>
          </a:p>
        </p:txBody>
      </p:sp>
      <p:sp>
        <p:nvSpPr>
          <p:cNvPr id="99" name="Google Shape;99;p2"/>
          <p:cNvSpPr txBox="1"/>
          <p:nvPr/>
        </p:nvSpPr>
        <p:spPr>
          <a:xfrm>
            <a:off x="421053" y="640697"/>
            <a:ext cx="6870701" cy="5555327"/>
          </a:xfrm>
          <a:prstGeom prst="rect">
            <a:avLst/>
          </a:prstGeom>
          <a:noFill/>
          <a:ln>
            <a:noFill/>
          </a:ln>
        </p:spPr>
        <p:txBody>
          <a:bodyPr spcFirstLastPara="1" wrap="square" lIns="91425" tIns="45700" rIns="91425" bIns="45700" anchor="t" anchorCtr="0">
            <a:spAutoFit/>
          </a:bodyPr>
          <a:lstStyle/>
          <a:p>
            <a:pPr marL="285750" marR="0" lvl="0" indent="-285750" algn="l" rtl="0">
              <a:spcBef>
                <a:spcPts val="1000"/>
              </a:spcBef>
              <a:spcAft>
                <a:spcPts val="0"/>
              </a:spcAft>
              <a:buClr>
                <a:schemeClr val="dk1"/>
              </a:buClr>
              <a:buSzPts val="2000"/>
              <a:buFont typeface="Arial"/>
              <a:buChar char="•"/>
            </a:pPr>
            <a:r>
              <a:rPr lang="ru-Ru" b="0" i="0" u="none" strike="noStrike" cap="none" baseline="0">
                <a:solidFill>
                  <a:schemeClr val="dk1"/>
                </a:solidFill>
                <a:latin typeface="Arial" panose="020B0604020202020204" pitchFamily="34" charset="0"/>
                <a:ea typeface="Gill Sans"/>
                <a:cs typeface="Arial" panose="020B0604020202020204" pitchFamily="34" charset="0"/>
                <a:sym typeface="Gill Sans"/>
              </a:rPr>
              <a:t>Набор из основных и дополнительных КПЭ, которые используются для оценки эффективности цепи поставок посредством сбора количественных данных в некоторых функциональных областях в течение согласованных периодов времени.  Все основные КПЭ должны быть включены при проведении оценки национальной цепи поставок за исключением случаев, когда отсутствуют данные.</a:t>
            </a:r>
            <a:endParaRPr>
              <a:latin typeface="Arial" panose="020B0604020202020204" pitchFamily="34" charset="0"/>
              <a:cs typeface="Arial" panose="020B0604020202020204" pitchFamily="34" charset="0"/>
            </a:endParaRPr>
          </a:p>
          <a:p>
            <a:pPr marL="285750" marR="0" lvl="0" indent="-285750" algn="l" rtl="0">
              <a:spcBef>
                <a:spcPts val="1000"/>
              </a:spcBef>
              <a:spcAft>
                <a:spcPts val="0"/>
              </a:spcAft>
              <a:buClr>
                <a:schemeClr val="dk1"/>
              </a:buClr>
              <a:buSzPts val="2000"/>
              <a:buFont typeface="Arial"/>
              <a:buChar char="•"/>
            </a:pPr>
            <a:r>
              <a:rPr lang="ru-Ru" b="0" i="0" u="none" strike="noStrike" cap="none" baseline="0">
                <a:solidFill>
                  <a:schemeClr val="dk1"/>
                </a:solidFill>
                <a:latin typeface="Arial" panose="020B0604020202020204" pitchFamily="34" charset="0"/>
                <a:ea typeface="Gill Sans"/>
                <a:cs typeface="Arial" panose="020B0604020202020204" pitchFamily="34" charset="0"/>
                <a:sym typeface="Gill Sans"/>
              </a:rPr>
              <a:t>КПЭ:</a:t>
            </a:r>
            <a:endParaRPr>
              <a:latin typeface="Arial" panose="020B0604020202020204" pitchFamily="34" charset="0"/>
              <a:cs typeface="Arial" panose="020B0604020202020204" pitchFamily="34" charset="0"/>
            </a:endParaRPr>
          </a:p>
          <a:p>
            <a:pPr marL="742950" marR="0" lvl="1" indent="-285750" algn="l" rtl="0">
              <a:spcBef>
                <a:spcPts val="1000"/>
              </a:spcBef>
              <a:spcAft>
                <a:spcPts val="0"/>
              </a:spcAft>
              <a:buClr>
                <a:schemeClr val="dk1"/>
              </a:buClr>
              <a:buSzPts val="2000"/>
              <a:buFont typeface="Noto Sans Symbols"/>
              <a:buChar char="✔"/>
            </a:pPr>
            <a:r>
              <a:rPr lang="ru-Ru" b="0" i="0" u="none" strike="noStrike" cap="none" baseline="0">
                <a:solidFill>
                  <a:schemeClr val="dk1"/>
                </a:solidFill>
                <a:latin typeface="Arial" panose="020B0604020202020204" pitchFamily="34" charset="0"/>
                <a:ea typeface="Gill Sans"/>
                <a:cs typeface="Arial" panose="020B0604020202020204" pitchFamily="34" charset="0"/>
                <a:sym typeface="Gill Sans"/>
              </a:rPr>
              <a:t>Могут быть собраны во временной интервал проведения анализа.</a:t>
            </a:r>
            <a:endParaRPr>
              <a:latin typeface="Arial" panose="020B0604020202020204" pitchFamily="34" charset="0"/>
              <a:cs typeface="Arial" panose="020B0604020202020204" pitchFamily="34" charset="0"/>
            </a:endParaRPr>
          </a:p>
          <a:p>
            <a:pPr marL="742950" marR="0" lvl="1" indent="-285750" algn="l" rtl="0">
              <a:spcBef>
                <a:spcPts val="1000"/>
              </a:spcBef>
              <a:spcAft>
                <a:spcPts val="0"/>
              </a:spcAft>
              <a:buClr>
                <a:schemeClr val="dk1"/>
              </a:buClr>
              <a:buSzPts val="2000"/>
              <a:buFont typeface="Noto Sans Symbols"/>
              <a:buChar char="✔"/>
            </a:pPr>
            <a:r>
              <a:rPr lang="ru-Ru" b="0" i="0" u="none" strike="noStrike" cap="none" baseline="0">
                <a:solidFill>
                  <a:schemeClr val="dk1"/>
                </a:solidFill>
                <a:latin typeface="Arial" panose="020B0604020202020204" pitchFamily="34" charset="0"/>
                <a:ea typeface="Gill Sans"/>
                <a:cs typeface="Arial" panose="020B0604020202020204" pitchFamily="34" charset="0"/>
                <a:sym typeface="Gill Sans"/>
              </a:rPr>
              <a:t>Сопоставимы по времени, уровням цепи поставок и между странами/областями. </a:t>
            </a:r>
            <a:endParaRPr>
              <a:latin typeface="Arial" panose="020B0604020202020204" pitchFamily="34" charset="0"/>
              <a:cs typeface="Arial" panose="020B0604020202020204" pitchFamily="34" charset="0"/>
            </a:endParaRPr>
          </a:p>
          <a:p>
            <a:pPr marL="742950" marR="0" lvl="1" indent="-285750" algn="l" rtl="0">
              <a:spcBef>
                <a:spcPts val="1000"/>
              </a:spcBef>
              <a:spcAft>
                <a:spcPts val="0"/>
              </a:spcAft>
              <a:buClr>
                <a:schemeClr val="dk1"/>
              </a:buClr>
              <a:buSzPts val="2000"/>
              <a:buFont typeface="Noto Sans Symbols"/>
              <a:buChar char="✔"/>
            </a:pPr>
            <a:r>
              <a:rPr lang="ru-Ru" b="0" i="0" u="none" strike="noStrike" cap="none" baseline="0">
                <a:solidFill>
                  <a:schemeClr val="dk1"/>
                </a:solidFill>
                <a:latin typeface="Arial" panose="020B0604020202020204" pitchFamily="34" charset="0"/>
                <a:ea typeface="Gill Sans"/>
                <a:cs typeface="Arial" panose="020B0604020202020204" pitchFamily="34" charset="0"/>
                <a:sym typeface="Gill Sans"/>
              </a:rPr>
              <a:t>Семь основных КПЭ рекомендуется для планового мониторинга как часть системы управления цепью поставок</a:t>
            </a:r>
            <a:endParaRPr>
              <a:latin typeface="Arial" panose="020B0604020202020204" pitchFamily="34" charset="0"/>
              <a:cs typeface="Arial" panose="020B0604020202020204" pitchFamily="34" charset="0"/>
            </a:endParaRPr>
          </a:p>
          <a:p>
            <a:pPr marL="742950" marR="0" lvl="1" indent="-285750" algn="l" rtl="0">
              <a:spcBef>
                <a:spcPts val="1000"/>
              </a:spcBef>
              <a:spcAft>
                <a:spcPts val="0"/>
              </a:spcAft>
              <a:buClr>
                <a:schemeClr val="dk1"/>
              </a:buClr>
              <a:buSzPts val="2000"/>
              <a:buFont typeface="Noto Sans Symbols"/>
              <a:buChar char="✔"/>
            </a:pPr>
            <a:r>
              <a:rPr lang="ru-Ru" b="0" i="0" u="none" strike="noStrike" cap="none" baseline="0">
                <a:solidFill>
                  <a:schemeClr val="dk1"/>
                </a:solidFill>
                <a:latin typeface="Arial" panose="020B0604020202020204" pitchFamily="34" charset="0"/>
                <a:ea typeface="Gill Sans"/>
                <a:cs typeface="Arial" panose="020B0604020202020204" pitchFamily="34" charset="0"/>
                <a:sym typeface="Gill Sans"/>
              </a:rPr>
              <a:t>При наличии данных дополнительные КПЭ обеспечивают более тщательный анализ с определением конкретных первопричин или областей для совершенствования</a:t>
            </a:r>
            <a:endParaRPr>
              <a:latin typeface="Arial" panose="020B0604020202020204" pitchFamily="34" charset="0"/>
              <a:cs typeface="Arial" panose="020B0604020202020204" pitchFamily="34" charset="0"/>
            </a:endParaRPr>
          </a:p>
          <a:p>
            <a:pPr marL="742950" marR="0" lvl="1" indent="-285750" algn="l" rtl="0">
              <a:spcBef>
                <a:spcPts val="1000"/>
              </a:spcBef>
              <a:spcAft>
                <a:spcPts val="0"/>
              </a:spcAft>
              <a:buClr>
                <a:schemeClr val="dk1"/>
              </a:buClr>
              <a:buSzPts val="2000"/>
              <a:buFont typeface="Noto Sans Symbols"/>
              <a:buChar char="✔"/>
            </a:pPr>
            <a:r>
              <a:rPr lang="ru-Ru" b="0" i="0" u="none" strike="noStrike" cap="none" baseline="0">
                <a:solidFill>
                  <a:schemeClr val="dk1"/>
                </a:solidFill>
                <a:latin typeface="Arial" panose="020B0604020202020204" pitchFamily="34" charset="0"/>
                <a:ea typeface="Gill Sans"/>
                <a:cs typeface="Arial" panose="020B0604020202020204" pitchFamily="34" charset="0"/>
                <a:sym typeface="Gill Sans"/>
              </a:rPr>
              <a:t>Определяются в рамках инструмента с применением заданных формул, рекомендаций по сбору и анализу и контрольных уровней эффективности</a:t>
            </a:r>
            <a:endParaRPr>
              <a:latin typeface="Arial" panose="020B0604020202020204" pitchFamily="34" charset="0"/>
              <a:cs typeface="Arial" panose="020B0604020202020204" pitchFamily="34" charset="0"/>
            </a:endParaRPr>
          </a:p>
          <a:p>
            <a:pPr marL="742950" marR="0" lvl="1" indent="-285750" algn="l" rtl="0">
              <a:spcBef>
                <a:spcPts val="1000"/>
              </a:spcBef>
              <a:spcAft>
                <a:spcPts val="0"/>
              </a:spcAft>
              <a:buClr>
                <a:schemeClr val="dk1"/>
              </a:buClr>
              <a:buSzPts val="2000"/>
              <a:buFont typeface="Noto Sans Symbols"/>
              <a:buChar char="✔"/>
            </a:pPr>
            <a:r>
              <a:rPr lang="ru-Ru" b="0" i="0" u="none" strike="noStrike" cap="none" baseline="0">
                <a:solidFill>
                  <a:schemeClr val="dk1"/>
                </a:solidFill>
                <a:latin typeface="Arial" panose="020B0604020202020204" pitchFamily="34" charset="0"/>
                <a:ea typeface="Gill Sans"/>
                <a:cs typeface="Arial" panose="020B0604020202020204" pitchFamily="34" charset="0"/>
                <a:sym typeface="Gill Sans"/>
              </a:rPr>
              <a:t>Возможность измерения вариантов КПЭ при необходимости.</a:t>
            </a:r>
            <a:endParaRPr>
              <a:latin typeface="Arial" panose="020B0604020202020204" pitchFamily="34" charset="0"/>
              <a:cs typeface="Arial" panose="020B0604020202020204" pitchFamily="34" charset="0"/>
            </a:endParaRPr>
          </a:p>
          <a:p>
            <a:pPr marL="742950" marR="0" lvl="1" indent="-285750" algn="l" rtl="0">
              <a:spcBef>
                <a:spcPts val="1000"/>
              </a:spcBef>
              <a:spcAft>
                <a:spcPts val="0"/>
              </a:spcAft>
              <a:buSzPts val="2000"/>
              <a:buFont typeface="Noto Sans Symbols"/>
              <a:buChar char="✔"/>
            </a:pPr>
            <a:r>
              <a:rPr lang="ru-Ru" b="0" i="0" u="none" baseline="0">
                <a:latin typeface="Arial" panose="020B0604020202020204" pitchFamily="34" charset="0"/>
                <a:ea typeface="Gill Sans"/>
                <a:cs typeface="Arial" panose="020B0604020202020204" pitchFamily="34" charset="0"/>
                <a:sym typeface="Gill Sans"/>
              </a:rPr>
              <a:t>Определения и формула основных КПЭ</a:t>
            </a:r>
            <a:r>
              <a:rPr lang="ru-Ru" b="0" i="0" u="none" strike="noStrike" cap="none" baseline="0">
                <a:latin typeface="Arial" panose="020B0604020202020204" pitchFamily="34" charset="0"/>
                <a:ea typeface="Gill Sans"/>
                <a:cs typeface="Arial" panose="020B0604020202020204" pitchFamily="34" charset="0"/>
                <a:sym typeface="Gill Sa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0"/>
                  </a:ext>
                </a:extLst>
              </a:rPr>
              <a:t> не подлежат изменению</a:t>
            </a:r>
            <a:endParaRPr>
              <a:latin typeface="Arial" panose="020B0604020202020204" pitchFamily="34" charset="0"/>
              <a:cs typeface="Arial" panose="020B0604020202020204" pitchFamily="34" charset="0"/>
            </a:endParaRPr>
          </a:p>
        </p:txBody>
      </p:sp>
      <p:sp>
        <p:nvSpPr>
          <p:cNvPr id="100" name="Google Shape;100;p2"/>
          <p:cNvSpPr txBox="1"/>
          <p:nvPr/>
        </p:nvSpPr>
        <p:spPr>
          <a:xfrm>
            <a:off x="7496063" y="809869"/>
            <a:ext cx="4251438" cy="5386049"/>
          </a:xfrm>
          <a:prstGeom prst="rect">
            <a:avLst/>
          </a:prstGeom>
          <a:solidFill>
            <a:srgbClr val="0070C0"/>
          </a:solidFill>
          <a:ln w="9525" cap="flat" cmpd="sng">
            <a:solidFill>
              <a:schemeClr val="accent5"/>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ru-Ru" sz="1600" b="1" i="0" u="none" strike="noStrike" cap="none" baseline="0">
                <a:solidFill>
                  <a:schemeClr val="lt1"/>
                </a:solidFill>
                <a:latin typeface="Arial" panose="020B0604020202020204" pitchFamily="34" charset="0"/>
                <a:ea typeface="Gill Sans"/>
                <a:cs typeface="Arial" panose="020B0604020202020204" pitchFamily="34" charset="0"/>
                <a:sym typeface="Gill Sans"/>
              </a:rPr>
              <a:t>Обсуждение основных/дополнительных,  </a:t>
            </a:r>
            <a:endParaRPr sz="1200">
              <a:latin typeface="Arial" panose="020B0604020202020204" pitchFamily="34" charset="0"/>
              <a:cs typeface="Arial" panose="020B0604020202020204" pitchFamily="34" charset="0"/>
            </a:endParaRPr>
          </a:p>
          <a:p>
            <a:pPr marL="0" marR="0" lvl="0" indent="0" algn="l" rtl="0">
              <a:spcBef>
                <a:spcPts val="0"/>
              </a:spcBef>
              <a:spcAft>
                <a:spcPts val="0"/>
              </a:spcAft>
              <a:buNone/>
            </a:pPr>
            <a:r>
              <a:rPr lang="ru-Ru" sz="1600" b="1" i="0" u="none" baseline="0">
                <a:solidFill>
                  <a:schemeClr val="lt1"/>
                </a:solidFill>
                <a:latin typeface="Arial" panose="020B0604020202020204" pitchFamily="34" charset="0"/>
                <a:ea typeface="Gill Sans"/>
                <a:cs typeface="Arial" panose="020B0604020202020204" pitchFamily="34" charset="0"/>
                <a:sym typeface="Gill Sans"/>
              </a:rPr>
              <a:t>Основные:</a:t>
            </a:r>
            <a:r>
              <a:rPr lang="ru-Ru" sz="1600" b="0" i="0" u="none" baseline="0">
                <a:solidFill>
                  <a:schemeClr val="lt1"/>
                </a:solidFill>
                <a:latin typeface="Arial" panose="020B0604020202020204" pitchFamily="34" charset="0"/>
                <a:ea typeface="Gill Sans"/>
                <a:cs typeface="Arial" panose="020B0604020202020204" pitchFamily="34" charset="0"/>
                <a:sym typeface="Gill Sans"/>
              </a:rPr>
              <a:t> Обязательные к применению, </a:t>
            </a:r>
            <a:endParaRPr sz="1200">
              <a:latin typeface="Arial" panose="020B0604020202020204" pitchFamily="34" charset="0"/>
              <a:cs typeface="Arial" panose="020B0604020202020204" pitchFamily="34" charset="0"/>
            </a:endParaRPr>
          </a:p>
          <a:p>
            <a:pPr marL="285750" marR="0" lvl="0" indent="-285750" algn="l" rtl="0">
              <a:spcBef>
                <a:spcPts val="600"/>
              </a:spcBef>
              <a:spcAft>
                <a:spcPts val="0"/>
              </a:spcAft>
              <a:buClr>
                <a:schemeClr val="lt1"/>
              </a:buClr>
              <a:buSzPts val="1800"/>
              <a:buFont typeface="Arial"/>
              <a:buChar char="•"/>
            </a:pPr>
            <a:r>
              <a:rPr lang="ru-Ru" sz="1600" b="0" i="0" u="none" baseline="0">
                <a:solidFill>
                  <a:schemeClr val="lt1"/>
                </a:solidFill>
                <a:latin typeface="Arial" panose="020B0604020202020204" pitchFamily="34" charset="0"/>
                <a:ea typeface="Gill Sans"/>
                <a:cs typeface="Arial" panose="020B0604020202020204" pitchFamily="34" charset="0"/>
                <a:sym typeface="Gill Sans"/>
              </a:rPr>
              <a:t>Наиболее простые и ясные, наибольшая вероятность воздействия на обслуживание пациентов</a:t>
            </a:r>
            <a:endParaRPr sz="1200">
              <a:latin typeface="Arial" panose="020B0604020202020204" pitchFamily="34" charset="0"/>
              <a:cs typeface="Arial" panose="020B0604020202020204" pitchFamily="34" charset="0"/>
            </a:endParaRPr>
          </a:p>
          <a:p>
            <a:pPr marL="285750" marR="0" lvl="0" indent="-285750" algn="l" rtl="0">
              <a:spcBef>
                <a:spcPts val="600"/>
              </a:spcBef>
              <a:spcAft>
                <a:spcPts val="0"/>
              </a:spcAft>
              <a:buClr>
                <a:schemeClr val="lt1"/>
              </a:buClr>
              <a:buSzPts val="1800"/>
              <a:buFont typeface="Arial"/>
              <a:buChar char="•"/>
            </a:pPr>
            <a:r>
              <a:rPr lang="ru-Ru" sz="1600" b="0" i="0" u="none" baseline="0">
                <a:solidFill>
                  <a:schemeClr val="lt1"/>
                </a:solidFill>
                <a:latin typeface="Arial" panose="020B0604020202020204" pitchFamily="34" charset="0"/>
                <a:ea typeface="Gill Sans"/>
                <a:cs typeface="Arial" panose="020B0604020202020204" pitchFamily="34" charset="0"/>
                <a:sym typeface="Gill Sans"/>
              </a:rPr>
              <a:t>Большая вероятность наличия данных или их скорого получения</a:t>
            </a:r>
            <a:endParaRPr sz="1200">
              <a:latin typeface="Arial" panose="020B0604020202020204" pitchFamily="34" charset="0"/>
              <a:cs typeface="Arial" panose="020B0604020202020204" pitchFamily="34" charset="0"/>
            </a:endParaRPr>
          </a:p>
          <a:p>
            <a:pPr marL="285750" marR="0" lvl="0" indent="-285750" algn="l" rtl="0">
              <a:spcBef>
                <a:spcPts val="600"/>
              </a:spcBef>
              <a:spcAft>
                <a:spcPts val="0"/>
              </a:spcAft>
              <a:buClr>
                <a:schemeClr val="lt1"/>
              </a:buClr>
              <a:buSzPts val="1800"/>
              <a:buFont typeface="Arial"/>
              <a:buChar char="•"/>
            </a:pPr>
            <a:r>
              <a:rPr lang="ru-Ru" sz="1600" b="0" i="0" u="none" baseline="0">
                <a:solidFill>
                  <a:schemeClr val="lt1"/>
                </a:solidFill>
                <a:latin typeface="Arial" panose="020B0604020202020204" pitchFamily="34" charset="0"/>
                <a:ea typeface="Gill Sans"/>
                <a:cs typeface="Arial" panose="020B0604020202020204" pitchFamily="34" charset="0"/>
                <a:sym typeface="Gill Sans"/>
              </a:rPr>
              <a:t>Могут/должны отслеживаться</a:t>
            </a:r>
            <a:endParaRPr sz="1200">
              <a:latin typeface="Arial" panose="020B0604020202020204" pitchFamily="34" charset="0"/>
              <a:cs typeface="Arial" panose="020B0604020202020204" pitchFamily="34" charset="0"/>
            </a:endParaRPr>
          </a:p>
          <a:p>
            <a:pPr marL="0" marR="0" lvl="0" indent="0" algn="l" rtl="0">
              <a:spcBef>
                <a:spcPts val="600"/>
              </a:spcBef>
              <a:spcAft>
                <a:spcPts val="0"/>
              </a:spcAft>
              <a:buNone/>
            </a:pPr>
            <a:r>
              <a:rPr lang="ru-Ru" sz="1600" b="1" i="0" u="none" baseline="0">
                <a:solidFill>
                  <a:schemeClr val="lt1"/>
                </a:solidFill>
                <a:latin typeface="Arial" panose="020B0604020202020204" pitchFamily="34" charset="0"/>
                <a:ea typeface="Gill Sans"/>
                <a:cs typeface="Arial" panose="020B0604020202020204" pitchFamily="34" charset="0"/>
                <a:sym typeface="Gill Sans"/>
              </a:rPr>
              <a:t>Дополнительные:</a:t>
            </a:r>
            <a:r>
              <a:rPr lang="ru-Ru" sz="1600" b="0" i="0" u="none" baseline="0">
                <a:solidFill>
                  <a:schemeClr val="lt1"/>
                </a:solidFill>
                <a:latin typeface="Arial" panose="020B0604020202020204" pitchFamily="34" charset="0"/>
                <a:ea typeface="Gill Sans"/>
                <a:cs typeface="Arial" panose="020B0604020202020204" pitchFamily="34" charset="0"/>
                <a:sym typeface="Gill Sans"/>
              </a:rPr>
              <a:t> </a:t>
            </a:r>
            <a:endParaRPr sz="1200">
              <a:latin typeface="Arial" panose="020B0604020202020204" pitchFamily="34" charset="0"/>
              <a:cs typeface="Arial" panose="020B0604020202020204" pitchFamily="34" charset="0"/>
            </a:endParaRPr>
          </a:p>
          <a:p>
            <a:pPr marL="285750" marR="0" lvl="0" indent="-285750" algn="l" rtl="0">
              <a:spcBef>
                <a:spcPts val="600"/>
              </a:spcBef>
              <a:spcAft>
                <a:spcPts val="0"/>
              </a:spcAft>
              <a:buClr>
                <a:schemeClr val="lt1"/>
              </a:buClr>
              <a:buSzPts val="1800"/>
              <a:buFont typeface="Arial"/>
              <a:buChar char="•"/>
            </a:pPr>
            <a:r>
              <a:rPr lang="ru-Ru" sz="1600" b="0" i="0" u="none" baseline="0">
                <a:solidFill>
                  <a:schemeClr val="lt1"/>
                </a:solidFill>
                <a:latin typeface="Arial" panose="020B0604020202020204" pitchFamily="34" charset="0"/>
                <a:ea typeface="Gill Sans"/>
                <a:cs typeface="Arial" panose="020B0604020202020204" pitchFamily="34" charset="0"/>
                <a:sym typeface="Gill Sans"/>
              </a:rPr>
              <a:t>Специальные (например, холодная цепь)</a:t>
            </a:r>
            <a:endParaRPr sz="1200">
              <a:latin typeface="Arial" panose="020B0604020202020204" pitchFamily="34" charset="0"/>
              <a:cs typeface="Arial" panose="020B0604020202020204" pitchFamily="34" charset="0"/>
            </a:endParaRPr>
          </a:p>
          <a:p>
            <a:pPr marL="285750" marR="0" lvl="0" indent="-285750" algn="l" rtl="0">
              <a:spcBef>
                <a:spcPts val="600"/>
              </a:spcBef>
              <a:spcAft>
                <a:spcPts val="0"/>
              </a:spcAft>
              <a:buClr>
                <a:schemeClr val="lt1"/>
              </a:buClr>
              <a:buSzPts val="1800"/>
              <a:buFont typeface="Arial"/>
              <a:buChar char="•"/>
            </a:pPr>
            <a:r>
              <a:rPr lang="ru-Ru" sz="1600" b="0" i="0" u="none" baseline="0">
                <a:solidFill>
                  <a:schemeClr val="lt1"/>
                </a:solidFill>
                <a:latin typeface="Arial" panose="020B0604020202020204" pitchFamily="34" charset="0"/>
                <a:ea typeface="Gill Sans"/>
                <a:cs typeface="Arial" panose="020B0604020202020204" pitchFamily="34" charset="0"/>
                <a:sym typeface="Gill Sans"/>
              </a:rPr>
              <a:t>Данные пока не доступны на регулярной основе</a:t>
            </a:r>
            <a:endParaRPr sz="1200">
              <a:latin typeface="Arial" panose="020B0604020202020204" pitchFamily="34" charset="0"/>
              <a:cs typeface="Arial" panose="020B0604020202020204" pitchFamily="34" charset="0"/>
            </a:endParaRPr>
          </a:p>
          <a:p>
            <a:pPr marL="285750" marR="0" lvl="0" indent="-285750" algn="l" rtl="0">
              <a:spcBef>
                <a:spcPts val="600"/>
              </a:spcBef>
              <a:spcAft>
                <a:spcPts val="0"/>
              </a:spcAft>
              <a:buClr>
                <a:schemeClr val="lt1"/>
              </a:buClr>
              <a:buSzPts val="1800"/>
              <a:buFont typeface="Arial"/>
              <a:buChar char="•"/>
            </a:pPr>
            <a:r>
              <a:rPr lang="ru-Ru" sz="1600" b="0" i="0" u="none" baseline="0">
                <a:solidFill>
                  <a:schemeClr val="lt1"/>
                </a:solidFill>
                <a:latin typeface="Arial" panose="020B0604020202020204" pitchFamily="34" charset="0"/>
                <a:ea typeface="Gill Sans"/>
                <a:cs typeface="Arial" panose="020B0604020202020204" pitchFamily="34" charset="0"/>
                <a:sym typeface="Gill Sans"/>
              </a:rPr>
              <a:t>Возможная конфиденциальность (например, финансы) </a:t>
            </a:r>
            <a:endParaRPr sz="1200">
              <a:latin typeface="Arial" panose="020B0604020202020204" pitchFamily="34" charset="0"/>
              <a:cs typeface="Arial" panose="020B0604020202020204" pitchFamily="34" charset="0"/>
            </a:endParaRPr>
          </a:p>
          <a:p>
            <a:pPr marL="285750" marR="0" lvl="0" indent="-285750" algn="l" rtl="0">
              <a:spcBef>
                <a:spcPts val="600"/>
              </a:spcBef>
              <a:spcAft>
                <a:spcPts val="0"/>
              </a:spcAft>
              <a:buClr>
                <a:schemeClr val="lt1"/>
              </a:buClr>
              <a:buSzPts val="1800"/>
              <a:buFont typeface="Arial"/>
              <a:buChar char="•"/>
            </a:pPr>
            <a:r>
              <a:rPr lang="ru-Ru" sz="1600" b="0" i="0" u="none" baseline="0">
                <a:solidFill>
                  <a:schemeClr val="lt1"/>
                </a:solidFill>
                <a:latin typeface="Arial" panose="020B0604020202020204" pitchFamily="34" charset="0"/>
                <a:ea typeface="Gill Sans"/>
                <a:cs typeface="Arial" panose="020B0604020202020204" pitchFamily="34" charset="0"/>
                <a:sym typeface="Gill Sans"/>
              </a:rPr>
              <a:t>Некоторые являются мотивирующими (например, требуются для эффективности SOA)</a:t>
            </a:r>
            <a:endParaRPr sz="1200">
              <a:latin typeface="Arial" panose="020B0604020202020204" pitchFamily="34" charset="0"/>
              <a:cs typeface="Arial" panose="020B0604020202020204" pitchFamily="34" charset="0"/>
            </a:endParaRPr>
          </a:p>
        </p:txBody>
      </p:sp>
      <p:sp>
        <p:nvSpPr>
          <p:cNvPr id="101" name="Google Shape;101;p2"/>
          <p:cNvSpPr txBox="1">
            <a:spLocks noGrp="1"/>
          </p:cNvSpPr>
          <p:nvPr>
            <p:ph type="sldNum" idx="12"/>
          </p:nvPr>
        </p:nvSpPr>
        <p:spPr>
          <a:xfrm>
            <a:off x="8305800" y="6407486"/>
            <a:ext cx="1905000" cy="33621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a:latin typeface="Arial" panose="020B0604020202020204" pitchFamily="34" charset="0"/>
                <a:cs typeface="Arial" panose="020B0604020202020204" pitchFamily="34" charset="0"/>
              </a:rPr>
              <a:pPr marL="0" lvl="0" indent="0" algn="r" rtl="0">
                <a:spcBef>
                  <a:spcPts val="0"/>
                </a:spcBef>
                <a:spcAft>
                  <a:spcPts val="0"/>
                </a:spcAft>
                <a:buNone/>
              </a:pPr>
              <a:t>2</a:t>
            </a:fld>
            <a:endParaRPr>
              <a:latin typeface="Arial" panose="020B0604020202020204" pitchFamily="34" charset="0"/>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graphicFrame>
        <p:nvGraphicFramePr>
          <p:cNvPr id="107" name="Google Shape;107;p3"/>
          <p:cNvGraphicFramePr/>
          <p:nvPr>
            <p:extLst>
              <p:ext uri="{D42A27DB-BD31-4B8C-83A1-F6EECF244321}">
                <p14:modId xmlns:p14="http://schemas.microsoft.com/office/powerpoint/2010/main" val="3776850184"/>
              </p:ext>
            </p:extLst>
          </p:nvPr>
        </p:nvGraphicFramePr>
        <p:xfrm>
          <a:off x="444500" y="339971"/>
          <a:ext cx="11315700" cy="6121500"/>
        </p:xfrm>
        <a:graphic>
          <a:graphicData uri="http://schemas.openxmlformats.org/drawingml/2006/table">
            <a:tbl>
              <a:tblPr firstRow="1">
                <a:noFill/>
                <a:tableStyleId>{2A52F3D2-72FC-4E3C-9265-25E9BE7F64B7}</a:tableStyleId>
              </a:tblPr>
              <a:tblGrid>
                <a:gridCol w="1929799">
                  <a:extLst>
                    <a:ext uri="{9D8B030D-6E8A-4147-A177-3AD203B41FA5}">
                      <a16:colId xmlns:a16="http://schemas.microsoft.com/office/drawing/2014/main" val="20000"/>
                    </a:ext>
                  </a:extLst>
                </a:gridCol>
                <a:gridCol w="3855187">
                  <a:extLst>
                    <a:ext uri="{9D8B030D-6E8A-4147-A177-3AD203B41FA5}">
                      <a16:colId xmlns:a16="http://schemas.microsoft.com/office/drawing/2014/main" val="20001"/>
                    </a:ext>
                  </a:extLst>
                </a:gridCol>
                <a:gridCol w="5530714">
                  <a:extLst>
                    <a:ext uri="{9D8B030D-6E8A-4147-A177-3AD203B41FA5}">
                      <a16:colId xmlns:a16="http://schemas.microsoft.com/office/drawing/2014/main" val="20002"/>
                    </a:ext>
                  </a:extLst>
                </a:gridCol>
              </a:tblGrid>
              <a:tr h="397100">
                <a:tc>
                  <a:txBody>
                    <a:bodyPr/>
                    <a:lstStyle/>
                    <a:p>
                      <a:pPr marL="0" marR="0" lvl="0" indent="0" algn="l" rtl="0">
                        <a:lnSpc>
                          <a:spcPct val="100000"/>
                        </a:lnSpc>
                        <a:spcBef>
                          <a:spcPts val="0"/>
                        </a:spcBef>
                        <a:spcAft>
                          <a:spcPts val="0"/>
                        </a:spcAft>
                        <a:buClr>
                          <a:schemeClr val="dk1"/>
                        </a:buClr>
                        <a:buSzPts val="2000"/>
                        <a:buFont typeface="Arial"/>
                        <a:buNone/>
                      </a:pPr>
                      <a:r>
                        <a:rPr lang="ru-Ru" sz="1600" b="0" i="0" u="none" strike="noStrike" cap="none" baseline="0">
                          <a:latin typeface="Arial" panose="020B0604020202020204" pitchFamily="34" charset="0"/>
                          <a:ea typeface="Arial"/>
                          <a:cs typeface="Arial" panose="020B0604020202020204" pitchFamily="34" charset="0"/>
                          <a:sym typeface="Arial"/>
                        </a:rPr>
                        <a:t>Категория</a:t>
                      </a:r>
                      <a:endParaRPr sz="1600" b="1" u="none" strike="noStrike" cap="none">
                        <a:solidFill>
                          <a:schemeClr val="dk1"/>
                        </a:solidFill>
                        <a:latin typeface="Arial" panose="020B0604020202020204" pitchFamily="34" charset="0"/>
                        <a:ea typeface="Arial"/>
                        <a:cs typeface="Arial" panose="020B0604020202020204" pitchFamily="34" charset="0"/>
                        <a:sym typeface="Arial"/>
                      </a:endParaRPr>
                    </a:p>
                  </a:txBody>
                  <a:tcPr marL="51950" marR="51950"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Noto Sans Symbols"/>
                        <a:buNone/>
                      </a:pPr>
                      <a:r>
                        <a:rPr lang="ru-Ru" sz="1600" b="0" i="0" u="none" strike="noStrike" cap="none" baseline="0">
                          <a:latin typeface="Arial" panose="020B0604020202020204" pitchFamily="34" charset="0"/>
                          <a:ea typeface="Arial"/>
                          <a:cs typeface="Arial" panose="020B0604020202020204" pitchFamily="34" charset="0"/>
                          <a:sym typeface="Arial"/>
                        </a:rPr>
                        <a:t>Ключевые КПЭ</a:t>
                      </a:r>
                      <a:endParaRPr sz="1600" b="1" u="none" strike="noStrike" cap="none">
                        <a:solidFill>
                          <a:schemeClr val="dk1"/>
                        </a:solidFill>
                        <a:latin typeface="Arial" panose="020B0604020202020204" pitchFamily="34" charset="0"/>
                        <a:ea typeface="Arial"/>
                        <a:cs typeface="Arial" panose="020B0604020202020204" pitchFamily="34" charset="0"/>
                        <a:sym typeface="Arial"/>
                      </a:endParaRPr>
                    </a:p>
                  </a:txBody>
                  <a:tcPr marL="51950" marR="51950"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Noto Sans Symbols"/>
                        <a:buNone/>
                      </a:pPr>
                      <a:r>
                        <a:rPr lang="ru-Ru" sz="1600" b="0" i="0" u="none" strike="noStrike" cap="none" baseline="0">
                          <a:latin typeface="Arial" panose="020B0604020202020204" pitchFamily="34" charset="0"/>
                          <a:ea typeface="Arial"/>
                          <a:cs typeface="Arial" panose="020B0604020202020204" pitchFamily="34" charset="0"/>
                          <a:sym typeface="Arial"/>
                        </a:rPr>
                        <a:t>Дополнительные КПЭ</a:t>
                      </a:r>
                      <a:endParaRPr sz="1600" b="1" u="none" strike="noStrike" cap="none">
                        <a:solidFill>
                          <a:schemeClr val="dk1"/>
                        </a:solidFill>
                        <a:latin typeface="Arial" panose="020B0604020202020204" pitchFamily="34" charset="0"/>
                        <a:ea typeface="Arial"/>
                        <a:cs typeface="Arial" panose="020B0604020202020204" pitchFamily="34" charset="0"/>
                        <a:sym typeface="Arial"/>
                      </a:endParaRPr>
                    </a:p>
                  </a:txBody>
                  <a:tcPr marL="51950" marR="51950"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491425">
                <a:tc>
                  <a:txBody>
                    <a:bodyPr/>
                    <a:lstStyle/>
                    <a:p>
                      <a:pPr marL="0" marR="0" lvl="0" indent="0" algn="l"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Прогнозирование</a:t>
                      </a:r>
                      <a:endParaRPr sz="1200" u="none" strike="noStrike" cap="none">
                        <a:solidFill>
                          <a:schemeClr val="dk1"/>
                        </a:solidFill>
                        <a:latin typeface="Arial" panose="020B0604020202020204" pitchFamily="34" charset="0"/>
                        <a:ea typeface="Gill Sans"/>
                        <a:cs typeface="Arial" panose="020B0604020202020204" pitchFamily="34" charset="0"/>
                        <a:sym typeface="Gill Sans"/>
                      </a:endParaRPr>
                    </a:p>
                  </a:txBody>
                  <a:tcPr marL="51950" marR="51950"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600"/>
                        <a:buFont typeface="Noto Sans Symbols"/>
                        <a:buNone/>
                      </a:pPr>
                      <a:r>
                        <a:rPr lang="ru-Ru" sz="1200" b="0" i="0" u="none" strike="noStrike" cap="none" baseline="0">
                          <a:latin typeface="Arial" panose="020B0604020202020204" pitchFamily="34" charset="0"/>
                          <a:ea typeface="Gill Sans"/>
                          <a:cs typeface="Arial" panose="020B0604020202020204" pitchFamily="34" charset="0"/>
                          <a:sym typeface="Gill Sans"/>
                        </a:rPr>
                        <a:t>1.1 Точность прогноза </a:t>
                      </a:r>
                      <a:endParaRPr sz="1100">
                        <a:latin typeface="Arial" panose="020B0604020202020204" pitchFamily="34" charset="0"/>
                        <a:cs typeface="Arial" panose="020B0604020202020204" pitchFamily="34" charset="0"/>
                      </a:endParaRPr>
                    </a:p>
                    <a:p>
                      <a:pPr marL="0" marR="0" lvl="0" indent="0" algn="l" rtl="0">
                        <a:lnSpc>
                          <a:spcPct val="100000"/>
                        </a:lnSpc>
                        <a:spcBef>
                          <a:spcPts val="0"/>
                        </a:spcBef>
                        <a:spcAft>
                          <a:spcPts val="0"/>
                        </a:spcAft>
                        <a:buClr>
                          <a:schemeClr val="dk1"/>
                        </a:buClr>
                        <a:buSzPts val="1600"/>
                        <a:buFont typeface="Noto Sans Symbols"/>
                        <a:buNone/>
                      </a:pPr>
                      <a:r>
                        <a:rPr lang="ru-Ru" sz="1200" b="0" i="0" u="none" strike="noStrike" cap="none" baseline="0">
                          <a:latin typeface="Arial" panose="020B0604020202020204" pitchFamily="34" charset="0"/>
                          <a:ea typeface="Gill Sans"/>
                          <a:cs typeface="Arial" panose="020B0604020202020204" pitchFamily="34" charset="0"/>
                          <a:sym typeface="Gill Sans"/>
                        </a:rPr>
                        <a:t>1.2 Источник финансирования</a:t>
                      </a:r>
                      <a:endParaRPr sz="1200" u="none" strike="noStrike" cap="none">
                        <a:solidFill>
                          <a:schemeClr val="dk1"/>
                        </a:solidFill>
                        <a:latin typeface="Arial" panose="020B0604020202020204" pitchFamily="34" charset="0"/>
                        <a:ea typeface="Gill Sans"/>
                        <a:cs typeface="Arial" panose="020B0604020202020204" pitchFamily="34" charset="0"/>
                        <a:sym typeface="Gill Sans"/>
                      </a:endParaRPr>
                    </a:p>
                  </a:txBody>
                  <a:tcPr marL="51950" marR="51950"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600"/>
                        <a:buFont typeface="Noto Sans Symbols"/>
                        <a:buNone/>
                      </a:pPr>
                      <a:r>
                        <a:rPr lang="ru-Ru" sz="1200" b="0" i="0" u="none" strike="noStrike" cap="none" baseline="0">
                          <a:latin typeface="Arial" panose="020B0604020202020204" pitchFamily="34" charset="0"/>
                          <a:ea typeface="Gill Sans"/>
                          <a:cs typeface="Arial" panose="020B0604020202020204" pitchFamily="34" charset="0"/>
                          <a:sym typeface="Gill Sans"/>
                        </a:rPr>
                        <a:t>1.2 Точность плана поставок</a:t>
                      </a:r>
                      <a:endParaRPr sz="1200" u="none" strike="noStrike" cap="none">
                        <a:solidFill>
                          <a:schemeClr val="dk1"/>
                        </a:solidFill>
                        <a:latin typeface="Arial" panose="020B0604020202020204" pitchFamily="34" charset="0"/>
                        <a:ea typeface="Gill Sans"/>
                        <a:cs typeface="Arial" panose="020B0604020202020204" pitchFamily="34" charset="0"/>
                        <a:sym typeface="Gill Sans"/>
                      </a:endParaRPr>
                    </a:p>
                  </a:txBody>
                  <a:tcPr marL="51950" marR="51950"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1511375">
                <a:tc>
                  <a:txBody>
                    <a:bodyPr/>
                    <a:lstStyle/>
                    <a:p>
                      <a:pPr marL="0" marR="0" lvl="0" indent="0" algn="l"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Закупки</a:t>
                      </a:r>
                      <a:endParaRPr sz="1200" u="none" strike="noStrike" cap="none">
                        <a:solidFill>
                          <a:schemeClr val="dk1"/>
                        </a:solidFill>
                        <a:latin typeface="Arial" panose="020B0604020202020204" pitchFamily="34" charset="0"/>
                        <a:ea typeface="Gill Sans"/>
                        <a:cs typeface="Arial" panose="020B0604020202020204" pitchFamily="34" charset="0"/>
                        <a:sym typeface="Gill Sans"/>
                      </a:endParaRPr>
                    </a:p>
                  </a:txBody>
                  <a:tcPr marL="51950" marR="51950"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360363" marR="0" lvl="0" indent="-360363" algn="l" rtl="0">
                        <a:lnSpc>
                          <a:spcPct val="100000"/>
                        </a:lnSpc>
                        <a:spcBef>
                          <a:spcPts val="0"/>
                        </a:spcBef>
                        <a:spcAft>
                          <a:spcPts val="0"/>
                        </a:spcAft>
                        <a:buClr>
                          <a:schemeClr val="dk1"/>
                        </a:buClr>
                        <a:buSzPts val="1600"/>
                        <a:buFont typeface="Noto Sans Symbols"/>
                        <a:buNone/>
                      </a:pPr>
                      <a:r>
                        <a:rPr lang="ru-Ru" sz="1200" b="1" i="0" u="sng" strike="noStrike" cap="none" baseline="0">
                          <a:latin typeface="Arial" panose="020B0604020202020204" pitchFamily="34" charset="0"/>
                          <a:ea typeface="Gill Sans"/>
                          <a:cs typeface="Arial" panose="020B0604020202020204" pitchFamily="34" charset="0"/>
                          <a:sym typeface="Gill Sans"/>
                        </a:rPr>
                        <a:t>2.1 Показатель своевременности и полноты доставки поставщиками</a:t>
                      </a:r>
                      <a:endParaRPr sz="1100">
                        <a:latin typeface="Arial" panose="020B0604020202020204" pitchFamily="34" charset="0"/>
                        <a:cs typeface="Arial" panose="020B0604020202020204" pitchFamily="34" charset="0"/>
                      </a:endParaRPr>
                    </a:p>
                    <a:p>
                      <a:pPr marL="360363" marR="0" lvl="0" indent="-360363" algn="l" rtl="0">
                        <a:lnSpc>
                          <a:spcPct val="100000"/>
                        </a:lnSpc>
                        <a:spcBef>
                          <a:spcPts val="0"/>
                        </a:spcBef>
                        <a:spcAft>
                          <a:spcPts val="0"/>
                        </a:spcAft>
                        <a:buClr>
                          <a:schemeClr val="dk1"/>
                        </a:buClr>
                        <a:buSzPts val="1600"/>
                        <a:buFont typeface="Noto Sans Symbols"/>
                        <a:buNone/>
                      </a:pPr>
                      <a:r>
                        <a:rPr lang="ru-Ru" sz="1200" b="0" i="0" u="none" strike="noStrike" cap="none" baseline="0">
                          <a:latin typeface="Arial" panose="020B0604020202020204" pitchFamily="34" charset="0"/>
                          <a:ea typeface="Gill Sans"/>
                          <a:cs typeface="Arial" panose="020B0604020202020204" pitchFamily="34" charset="0"/>
                          <a:sym typeface="Gill Sans"/>
                        </a:rPr>
                        <a:t>2.2 Выплаченная сумма в процентном выражении от международной справочной цены</a:t>
                      </a:r>
                      <a:endParaRPr sz="1200" u="none" strike="noStrike" cap="none">
                        <a:solidFill>
                          <a:schemeClr val="dk1"/>
                        </a:solidFill>
                        <a:latin typeface="Arial" panose="020B0604020202020204" pitchFamily="34" charset="0"/>
                        <a:ea typeface="Gill Sans"/>
                        <a:cs typeface="Arial" panose="020B0604020202020204" pitchFamily="34" charset="0"/>
                        <a:sym typeface="Gill Sans"/>
                      </a:endParaRPr>
                    </a:p>
                  </a:txBody>
                  <a:tcPr marL="51950" marR="51950"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600"/>
                        <a:buFont typeface="Noto Sans Symbols"/>
                        <a:buNone/>
                      </a:pPr>
                      <a:r>
                        <a:rPr lang="ru-Ru" sz="1200" b="0" i="0" u="none" strike="noStrike" cap="none" baseline="0">
                          <a:latin typeface="Arial" panose="020B0604020202020204" pitchFamily="34" charset="0"/>
                          <a:ea typeface="Gill Sans"/>
                          <a:cs typeface="Arial" panose="020B0604020202020204" pitchFamily="34" charset="0"/>
                          <a:sym typeface="Gill Sans"/>
                        </a:rPr>
                        <a:t>2.3 Количество срочных заказов поставщикам в форме процента от всех размещенных заказов.</a:t>
                      </a:r>
                      <a:endParaRPr sz="1100">
                        <a:latin typeface="Arial" panose="020B0604020202020204" pitchFamily="34" charset="0"/>
                        <a:cs typeface="Arial" panose="020B0604020202020204" pitchFamily="34" charset="0"/>
                      </a:endParaRPr>
                    </a:p>
                    <a:p>
                      <a:pPr marL="0" marR="0" lvl="0" indent="0" algn="l" rtl="0">
                        <a:lnSpc>
                          <a:spcPct val="100000"/>
                        </a:lnSpc>
                        <a:spcBef>
                          <a:spcPts val="0"/>
                        </a:spcBef>
                        <a:spcAft>
                          <a:spcPts val="0"/>
                        </a:spcAft>
                        <a:buClr>
                          <a:schemeClr val="dk1"/>
                        </a:buClr>
                        <a:buSzPts val="1600"/>
                        <a:buFont typeface="Noto Sans Symbols"/>
                        <a:buNone/>
                      </a:pPr>
                      <a:r>
                        <a:rPr lang="ru-Ru" sz="1200" b="0" i="0" u="none" strike="noStrike" cap="none" baseline="0">
                          <a:latin typeface="Arial" panose="020B0604020202020204" pitchFamily="34" charset="0"/>
                          <a:ea typeface="Gill Sans"/>
                          <a:cs typeface="Arial" panose="020B0604020202020204" pitchFamily="34" charset="0"/>
                          <a:sym typeface="Gill Sans"/>
                        </a:rPr>
                        <a:t>2.4 Выполнение заказов поставщиками</a:t>
                      </a:r>
                      <a:endParaRPr sz="1100">
                        <a:latin typeface="Arial" panose="020B0604020202020204" pitchFamily="34" charset="0"/>
                        <a:cs typeface="Arial" panose="020B0604020202020204" pitchFamily="34" charset="0"/>
                      </a:endParaRPr>
                    </a:p>
                    <a:p>
                      <a:pPr marL="0" marR="0" lvl="0" indent="0" algn="l" rtl="0">
                        <a:lnSpc>
                          <a:spcPct val="100000"/>
                        </a:lnSpc>
                        <a:spcBef>
                          <a:spcPts val="0"/>
                        </a:spcBef>
                        <a:spcAft>
                          <a:spcPts val="0"/>
                        </a:spcAft>
                        <a:buClr>
                          <a:schemeClr val="dk1"/>
                        </a:buClr>
                        <a:buSzPts val="1600"/>
                        <a:buFont typeface="Noto Sans Symbols"/>
                        <a:buNone/>
                      </a:pPr>
                      <a:r>
                        <a:rPr lang="ru-Ru" sz="1200" b="0" i="0" u="none" strike="noStrike" cap="none" baseline="0">
                          <a:latin typeface="Arial" panose="020B0604020202020204" pitchFamily="34" charset="0"/>
                          <a:ea typeface="Gill Sans"/>
                          <a:cs typeface="Arial" panose="020B0604020202020204" pitchFamily="34" charset="0"/>
                          <a:sym typeface="Gill Sans"/>
                        </a:rPr>
                        <a:t>2.5 Используемые методы закупок</a:t>
                      </a:r>
                      <a:endParaRPr sz="1100">
                        <a:latin typeface="Arial" panose="020B0604020202020204" pitchFamily="34" charset="0"/>
                        <a:cs typeface="Arial" panose="020B0604020202020204" pitchFamily="34" charset="0"/>
                      </a:endParaRPr>
                    </a:p>
                    <a:p>
                      <a:pPr marL="0" marR="0" lvl="0" indent="0" algn="l" rtl="0">
                        <a:lnSpc>
                          <a:spcPct val="100000"/>
                        </a:lnSpc>
                        <a:spcBef>
                          <a:spcPts val="0"/>
                        </a:spcBef>
                        <a:spcAft>
                          <a:spcPts val="0"/>
                        </a:spcAft>
                        <a:buClr>
                          <a:schemeClr val="dk1"/>
                        </a:buClr>
                        <a:buSzPts val="1600"/>
                        <a:buFont typeface="Noto Sans Symbols"/>
                        <a:buNone/>
                      </a:pPr>
                      <a:r>
                        <a:rPr lang="ru-Ru" sz="1200" b="0" i="0" u="none" strike="noStrike" cap="none" baseline="0">
                          <a:latin typeface="Arial" panose="020B0604020202020204" pitchFamily="34" charset="0"/>
                          <a:ea typeface="Gill Sans"/>
                          <a:cs typeface="Arial" panose="020B0604020202020204" pitchFamily="34" charset="0"/>
                          <a:sym typeface="Gill Sans"/>
                        </a:rPr>
                        <a:t>2.6 Процент заказанных продуктов из национального перечня жизненно важных лекарственных препаратов.</a:t>
                      </a:r>
                      <a:endParaRPr sz="1100">
                        <a:latin typeface="Arial" panose="020B0604020202020204" pitchFamily="34" charset="0"/>
                        <a:cs typeface="Arial" panose="020B0604020202020204" pitchFamily="34" charset="0"/>
                      </a:endParaRPr>
                    </a:p>
                    <a:p>
                      <a:pPr marL="0" marR="0" lvl="0" indent="0" algn="l" rtl="0">
                        <a:lnSpc>
                          <a:spcPct val="100000"/>
                        </a:lnSpc>
                        <a:spcBef>
                          <a:spcPts val="0"/>
                        </a:spcBef>
                        <a:spcAft>
                          <a:spcPts val="0"/>
                        </a:spcAft>
                        <a:buClr>
                          <a:schemeClr val="dk1"/>
                        </a:buClr>
                        <a:buSzPts val="1600"/>
                        <a:buFont typeface="Noto Sans Symbols"/>
                        <a:buNone/>
                      </a:pPr>
                      <a:r>
                        <a:rPr lang="ru-Ru" sz="1200" b="0" i="0" u="none" strike="noStrike" cap="none" baseline="0">
                          <a:latin typeface="Arial" panose="020B0604020202020204" pitchFamily="34" charset="0"/>
                          <a:ea typeface="Gill Sans"/>
                          <a:cs typeface="Arial" panose="020B0604020202020204" pitchFamily="34" charset="0"/>
                          <a:sym typeface="Gill Sans"/>
                        </a:rPr>
                        <a:t>2.7 Срок прохождения таможенного оформления</a:t>
                      </a:r>
                      <a:endParaRPr sz="1200" u="none" strike="noStrike" cap="none">
                        <a:solidFill>
                          <a:schemeClr val="dk1"/>
                        </a:solidFill>
                        <a:latin typeface="Arial" panose="020B0604020202020204" pitchFamily="34" charset="0"/>
                        <a:ea typeface="Gill Sans"/>
                        <a:cs typeface="Arial" panose="020B0604020202020204" pitchFamily="34" charset="0"/>
                        <a:sym typeface="Gill Sans"/>
                      </a:endParaRPr>
                    </a:p>
                  </a:txBody>
                  <a:tcPr marL="51950" marR="51950"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2276350">
                <a:tc>
                  <a:txBody>
                    <a:bodyPr/>
                    <a:lstStyle/>
                    <a:p>
                      <a:pPr marL="0" marR="0" lvl="0" indent="0" algn="l"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Управление складской деятельностью и материальными запасами</a:t>
                      </a:r>
                      <a:endParaRPr sz="1200" u="none" strike="noStrike" cap="none">
                        <a:solidFill>
                          <a:schemeClr val="dk1"/>
                        </a:solidFill>
                        <a:latin typeface="Arial" panose="020B0604020202020204" pitchFamily="34" charset="0"/>
                        <a:ea typeface="Gill Sans"/>
                        <a:cs typeface="Arial" panose="020B0604020202020204" pitchFamily="34" charset="0"/>
                        <a:sym typeface="Gill Sans"/>
                      </a:endParaRPr>
                    </a:p>
                  </a:txBody>
                  <a:tcPr marL="51950" marR="51950"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360363" marR="0" lvl="0" indent="-360363" algn="l" rtl="0">
                        <a:lnSpc>
                          <a:spcPct val="100000"/>
                        </a:lnSpc>
                        <a:spcBef>
                          <a:spcPts val="0"/>
                        </a:spcBef>
                        <a:spcAft>
                          <a:spcPts val="0"/>
                        </a:spcAft>
                        <a:buClr>
                          <a:schemeClr val="dk1"/>
                        </a:buClr>
                        <a:buSzPts val="1600"/>
                        <a:buFont typeface="Noto Sans Symbols"/>
                        <a:buNone/>
                      </a:pPr>
                      <a:r>
                        <a:rPr lang="ru-Ru" sz="1200" b="1" i="0" u="sng" strike="noStrike" cap="none" baseline="0">
                          <a:latin typeface="Arial" panose="020B0604020202020204" pitchFamily="34" charset="0"/>
                          <a:ea typeface="Gill Sans"/>
                          <a:cs typeface="Arial" panose="020B0604020202020204" pitchFamily="34" charset="0"/>
                          <a:sym typeface="Gill Sans"/>
                        </a:rPr>
                        <a:t>3.1 Обеспечение запасами в соответствии с планом</a:t>
                      </a:r>
                      <a:endParaRPr sz="1100">
                        <a:latin typeface="Arial" panose="020B0604020202020204" pitchFamily="34" charset="0"/>
                        <a:cs typeface="Arial" panose="020B0604020202020204" pitchFamily="34" charset="0"/>
                      </a:endParaRPr>
                    </a:p>
                    <a:p>
                      <a:pPr marL="360363" marR="0" lvl="0" indent="-360363" algn="l" rtl="0">
                        <a:lnSpc>
                          <a:spcPct val="100000"/>
                        </a:lnSpc>
                        <a:spcBef>
                          <a:spcPts val="0"/>
                        </a:spcBef>
                        <a:spcAft>
                          <a:spcPts val="0"/>
                        </a:spcAft>
                        <a:buClr>
                          <a:schemeClr val="dk1"/>
                        </a:buClr>
                        <a:buSzPts val="1600"/>
                        <a:buFont typeface="Noto Sans Symbols"/>
                        <a:buNone/>
                      </a:pPr>
                      <a:r>
                        <a:rPr lang="ru-Ru" sz="1200" b="1" i="0" u="sng" strike="noStrike" cap="none" baseline="0">
                          <a:latin typeface="Arial" panose="020B0604020202020204" pitchFamily="34" charset="0"/>
                          <a:ea typeface="Gill Sans"/>
                          <a:cs typeface="Arial" panose="020B0604020202020204" pitchFamily="34" charset="0"/>
                          <a:sym typeface="Gill Sans"/>
                        </a:rPr>
                        <a:t>3.2 Коэффициент дефицита товаров-маркеров в разбивке по уровню в системе</a:t>
                      </a:r>
                      <a:endParaRPr sz="1200" b="1" u="sng" strike="noStrike" cap="none">
                        <a:latin typeface="Arial" panose="020B0604020202020204" pitchFamily="34" charset="0"/>
                        <a:ea typeface="Gill Sans"/>
                        <a:cs typeface="Arial" panose="020B0604020202020204" pitchFamily="34" charset="0"/>
                        <a:sym typeface="Gill Sans"/>
                      </a:endParaRPr>
                    </a:p>
                    <a:p>
                      <a:pPr marL="360363" marR="0" lvl="0" indent="-360363" algn="l" rtl="0">
                        <a:lnSpc>
                          <a:spcPct val="100000"/>
                        </a:lnSpc>
                        <a:spcBef>
                          <a:spcPts val="0"/>
                        </a:spcBef>
                        <a:spcAft>
                          <a:spcPts val="0"/>
                        </a:spcAft>
                        <a:buClr>
                          <a:schemeClr val="dk1"/>
                        </a:buClr>
                        <a:buSzPts val="1600"/>
                        <a:buFont typeface="Noto Sans Symbols"/>
                        <a:buNone/>
                      </a:pPr>
                      <a:r>
                        <a:rPr lang="ru-Ru" sz="1200" b="0" i="0" u="none" strike="noStrike" cap="none" baseline="0">
                          <a:latin typeface="Arial" panose="020B0604020202020204" pitchFamily="34" charset="0"/>
                          <a:ea typeface="Gill Sans"/>
                          <a:cs typeface="Arial" panose="020B0604020202020204" pitchFamily="34" charset="0"/>
                          <a:sym typeface="Gill Sans"/>
                        </a:rPr>
                        <a:t>3.3 Точность запасов</a:t>
                      </a:r>
                      <a:endParaRPr sz="1100">
                        <a:latin typeface="Arial" panose="020B0604020202020204" pitchFamily="34" charset="0"/>
                        <a:cs typeface="Arial" panose="020B0604020202020204" pitchFamily="34" charset="0"/>
                      </a:endParaRPr>
                    </a:p>
                    <a:p>
                      <a:pPr marL="360363" marR="0" lvl="0" indent="-360363" algn="l" rtl="0">
                        <a:lnSpc>
                          <a:spcPct val="100000"/>
                        </a:lnSpc>
                        <a:spcBef>
                          <a:spcPts val="0"/>
                        </a:spcBef>
                        <a:spcAft>
                          <a:spcPts val="0"/>
                        </a:spcAft>
                        <a:buClr>
                          <a:schemeClr val="dk1"/>
                        </a:buClr>
                        <a:buSzPts val="1600"/>
                        <a:buFont typeface="Noto Sans Symbols"/>
                        <a:buNone/>
                      </a:pPr>
                      <a:r>
                        <a:rPr lang="ru-Ru" sz="1200" b="1" i="0" u="sng" strike="noStrike" cap="none" baseline="0">
                          <a:latin typeface="Arial" panose="020B0604020202020204" pitchFamily="34" charset="0"/>
                          <a:ea typeface="Gill Sans"/>
                          <a:cs typeface="Arial" panose="020B0604020202020204" pitchFamily="34" charset="0"/>
                          <a:sym typeface="Gill Sans"/>
                        </a:rPr>
                        <a:t>3.4 Коэффициент выполнения заказов</a:t>
                      </a:r>
                      <a:endParaRPr sz="1100">
                        <a:latin typeface="Arial" panose="020B0604020202020204" pitchFamily="34" charset="0"/>
                        <a:cs typeface="Arial" panose="020B0604020202020204" pitchFamily="34" charset="0"/>
                      </a:endParaRPr>
                    </a:p>
                    <a:p>
                      <a:pPr marL="360363" marR="0" lvl="0" indent="-360363" algn="l" rtl="0">
                        <a:lnSpc>
                          <a:spcPct val="100000"/>
                        </a:lnSpc>
                        <a:spcBef>
                          <a:spcPts val="0"/>
                        </a:spcBef>
                        <a:spcAft>
                          <a:spcPts val="0"/>
                        </a:spcAft>
                        <a:buClr>
                          <a:schemeClr val="dk1"/>
                        </a:buClr>
                        <a:buSzPts val="1600"/>
                        <a:buFont typeface="Noto Sans Symbols"/>
                        <a:buNone/>
                      </a:pPr>
                      <a:r>
                        <a:rPr lang="ru-Ru" sz="1200" b="0" i="0" u="none" strike="noStrike" cap="none" baseline="0">
                          <a:latin typeface="Arial" panose="020B0604020202020204" pitchFamily="34" charset="0"/>
                          <a:ea typeface="Gill Sans"/>
                          <a:cs typeface="Arial" panose="020B0604020202020204" pitchFamily="34" charset="0"/>
                          <a:sym typeface="Gill Sans"/>
                        </a:rPr>
                        <a:t>3.5 Убытки в результате повреждения, краж и истечения срока годности </a:t>
                      </a:r>
                      <a:endParaRPr sz="1200" b="0" u="none" strike="noStrike" cap="none">
                        <a:solidFill>
                          <a:schemeClr val="dk1"/>
                        </a:solidFill>
                        <a:latin typeface="Arial" panose="020B0604020202020204" pitchFamily="34" charset="0"/>
                        <a:ea typeface="Gill Sans"/>
                        <a:cs typeface="Arial" panose="020B0604020202020204" pitchFamily="34" charset="0"/>
                        <a:sym typeface="Gill Sans"/>
                      </a:endParaRPr>
                    </a:p>
                  </a:txBody>
                  <a:tcPr marL="51950" marR="51950"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360363" marR="0" lvl="0" indent="-360363" algn="l" rtl="0">
                        <a:lnSpc>
                          <a:spcPct val="100000"/>
                        </a:lnSpc>
                        <a:spcBef>
                          <a:spcPts val="0"/>
                        </a:spcBef>
                        <a:spcAft>
                          <a:spcPts val="0"/>
                        </a:spcAft>
                        <a:buClr>
                          <a:schemeClr val="dk1"/>
                        </a:buClr>
                        <a:buSzPts val="1600"/>
                        <a:buFont typeface="Noto Sans Symbols"/>
                        <a:buNone/>
                      </a:pPr>
                      <a:r>
                        <a:rPr lang="ru-Ru" sz="1200" b="0" i="0" u="none" strike="noStrike" cap="none" baseline="0">
                          <a:latin typeface="Arial" panose="020B0604020202020204" pitchFamily="34" charset="0"/>
                          <a:ea typeface="Gill Sans"/>
                          <a:cs typeface="Arial" panose="020B0604020202020204" pitchFamily="34" charset="0"/>
                          <a:sym typeface="Gill Sans"/>
                        </a:rPr>
                        <a:t>3.6 Годовой показатель оборачиваемости запасов</a:t>
                      </a:r>
                      <a:endParaRPr sz="1100">
                        <a:latin typeface="Arial" panose="020B0604020202020204" pitchFamily="34" charset="0"/>
                        <a:cs typeface="Arial" panose="020B0604020202020204" pitchFamily="34" charset="0"/>
                      </a:endParaRPr>
                    </a:p>
                    <a:p>
                      <a:pPr marL="360363" marR="0" lvl="0" indent="-360363" algn="l" rtl="0">
                        <a:lnSpc>
                          <a:spcPct val="100000"/>
                        </a:lnSpc>
                        <a:spcBef>
                          <a:spcPts val="0"/>
                        </a:spcBef>
                        <a:spcAft>
                          <a:spcPts val="0"/>
                        </a:spcAft>
                        <a:buClr>
                          <a:schemeClr val="dk1"/>
                        </a:buClr>
                        <a:buSzPts val="1600"/>
                        <a:buFont typeface="Noto Sans Symbols"/>
                        <a:buNone/>
                      </a:pPr>
                      <a:r>
                        <a:rPr lang="ru-Ru" sz="1200" b="0" i="0" u="none" strike="noStrike" cap="none" baseline="0">
                          <a:latin typeface="Arial" panose="020B0604020202020204" pitchFamily="34" charset="0"/>
                          <a:ea typeface="Gill Sans"/>
                          <a:cs typeface="Arial" panose="020B0604020202020204" pitchFamily="34" charset="0"/>
                          <a:sym typeface="Gill Sans"/>
                        </a:rPr>
                        <a:t>3.7 Количество или продолжительность отклонений температуры в холодильном хранилище</a:t>
                      </a:r>
                      <a:endParaRPr sz="1100">
                        <a:latin typeface="Arial" panose="020B0604020202020204" pitchFamily="34" charset="0"/>
                        <a:cs typeface="Arial" panose="020B0604020202020204" pitchFamily="34" charset="0"/>
                      </a:endParaRPr>
                    </a:p>
                    <a:p>
                      <a:pPr marL="360363" marR="0" lvl="0" indent="-360363" algn="l" rtl="0">
                        <a:lnSpc>
                          <a:spcPct val="100000"/>
                        </a:lnSpc>
                        <a:spcBef>
                          <a:spcPts val="0"/>
                        </a:spcBef>
                        <a:spcAft>
                          <a:spcPts val="0"/>
                        </a:spcAft>
                        <a:buClr>
                          <a:schemeClr val="dk1"/>
                        </a:buClr>
                        <a:buSzPts val="1600"/>
                        <a:buFont typeface="Noto Sans Symbols"/>
                        <a:buNone/>
                      </a:pPr>
                      <a:r>
                        <a:rPr lang="ru-Ru" sz="1200" b="0" i="0" u="none" strike="noStrike" cap="none" baseline="0">
                          <a:latin typeface="Arial" panose="020B0604020202020204" pitchFamily="34" charset="0"/>
                          <a:ea typeface="Gill Sans"/>
                          <a:cs typeface="Arial" panose="020B0604020202020204" pitchFamily="34" charset="0"/>
                          <a:sym typeface="Gill Sans"/>
                        </a:rPr>
                        <a:t>3.8 Коэффициент дефицита одного или нескольких продуктов-маркеров с разбивкой по учреждениям</a:t>
                      </a:r>
                      <a:endParaRPr sz="1100">
                        <a:latin typeface="Arial" panose="020B0604020202020204" pitchFamily="34" charset="0"/>
                        <a:cs typeface="Arial" panose="020B0604020202020204" pitchFamily="34" charset="0"/>
                      </a:endParaRPr>
                    </a:p>
                    <a:p>
                      <a:pPr marL="0" marR="0" lvl="0" indent="0" algn="l" rtl="0">
                        <a:lnSpc>
                          <a:spcPct val="100000"/>
                        </a:lnSpc>
                        <a:spcBef>
                          <a:spcPts val="0"/>
                        </a:spcBef>
                        <a:spcAft>
                          <a:spcPts val="0"/>
                        </a:spcAft>
                        <a:buClr>
                          <a:schemeClr val="dk1"/>
                        </a:buClr>
                        <a:buSzPts val="1600"/>
                        <a:buFont typeface="Noto Sans Symbols"/>
                        <a:buNone/>
                      </a:pPr>
                      <a:r>
                        <a:rPr lang="ru-Ru" sz="1200" b="0" i="0" u="none" strike="noStrike" cap="none" baseline="0">
                          <a:latin typeface="Arial" panose="020B0604020202020204" pitchFamily="34" charset="0"/>
                          <a:ea typeface="Gill Sans"/>
                          <a:cs typeface="Arial" panose="020B0604020202020204" pitchFamily="34" charset="0"/>
                          <a:sym typeface="Gill Sans"/>
                        </a:rPr>
                        <a:t>3.9 Стоимость складских операций</a:t>
                      </a:r>
                      <a:endParaRPr sz="1100">
                        <a:latin typeface="Arial" panose="020B0604020202020204" pitchFamily="34" charset="0"/>
                        <a:cs typeface="Arial" panose="020B0604020202020204" pitchFamily="34" charset="0"/>
                      </a:endParaRPr>
                    </a:p>
                    <a:p>
                      <a:pPr marL="0" marR="0" lvl="0" indent="0" algn="l" rtl="0">
                        <a:lnSpc>
                          <a:spcPct val="100000"/>
                        </a:lnSpc>
                        <a:spcBef>
                          <a:spcPts val="0"/>
                        </a:spcBef>
                        <a:spcAft>
                          <a:spcPts val="0"/>
                        </a:spcAft>
                        <a:buClr>
                          <a:schemeClr val="dk1"/>
                        </a:buClr>
                        <a:buSzPts val="1600"/>
                        <a:buFont typeface="Noto Sans Symbols"/>
                        <a:buNone/>
                      </a:pPr>
                      <a:r>
                        <a:rPr lang="ru-Ru" sz="1200" b="0" i="0" u="none" strike="noStrike" cap="none" baseline="0">
                          <a:latin typeface="Arial" panose="020B0604020202020204" pitchFamily="34" charset="0"/>
                          <a:ea typeface="Gill Sans"/>
                          <a:cs typeface="Arial" panose="020B0604020202020204" pitchFamily="34" charset="0"/>
                          <a:sym typeface="Gill Sans"/>
                        </a:rPr>
                        <a:t>3.10 Время обработки заказа</a:t>
                      </a:r>
                      <a:endParaRPr sz="1100">
                        <a:latin typeface="Arial" panose="020B0604020202020204" pitchFamily="34" charset="0"/>
                        <a:cs typeface="Arial" panose="020B0604020202020204" pitchFamily="34" charset="0"/>
                      </a:endParaRPr>
                    </a:p>
                    <a:p>
                      <a:pPr marL="0" marR="0" lvl="0" indent="0" algn="l" rtl="0">
                        <a:lnSpc>
                          <a:spcPct val="100000"/>
                        </a:lnSpc>
                        <a:spcBef>
                          <a:spcPts val="0"/>
                        </a:spcBef>
                        <a:spcAft>
                          <a:spcPts val="0"/>
                        </a:spcAft>
                        <a:buClr>
                          <a:schemeClr val="dk1"/>
                        </a:buClr>
                        <a:buSzPts val="1600"/>
                        <a:buFont typeface="Noto Sans Symbols"/>
                        <a:buNone/>
                      </a:pPr>
                      <a:r>
                        <a:rPr lang="ru-Ru" sz="1200" b="0" i="0" u="none" strike="noStrike" cap="none" baseline="0">
                          <a:latin typeface="Arial" panose="020B0604020202020204" pitchFamily="34" charset="0"/>
                          <a:ea typeface="Gill Sans"/>
                          <a:cs typeface="Arial" panose="020B0604020202020204" pitchFamily="34" charset="0"/>
                          <a:sym typeface="Gill Sans"/>
                        </a:rPr>
                        <a:t>3.11 Процент входящих партий продукции, проходящих тестирование на качество</a:t>
                      </a:r>
                      <a:endParaRPr sz="1100">
                        <a:latin typeface="Arial" panose="020B0604020202020204" pitchFamily="34" charset="0"/>
                        <a:cs typeface="Arial" panose="020B0604020202020204" pitchFamily="34" charset="0"/>
                      </a:endParaRPr>
                    </a:p>
                    <a:p>
                      <a:pPr marL="0" marR="0" lvl="0" indent="0" algn="l" rtl="0">
                        <a:lnSpc>
                          <a:spcPct val="100000"/>
                        </a:lnSpc>
                        <a:spcBef>
                          <a:spcPts val="0"/>
                        </a:spcBef>
                        <a:spcAft>
                          <a:spcPts val="0"/>
                        </a:spcAft>
                        <a:buClr>
                          <a:schemeClr val="dk1"/>
                        </a:buClr>
                        <a:buSzPts val="1600"/>
                        <a:buFont typeface="Noto Sans Symbols"/>
                        <a:buNone/>
                      </a:pPr>
                      <a:r>
                        <a:rPr lang="ru-Ru" sz="1200" b="0" i="0" u="none" strike="noStrike" cap="none" baseline="0">
                          <a:latin typeface="Arial" panose="020B0604020202020204" pitchFamily="34" charset="0"/>
                          <a:ea typeface="Gill Sans"/>
                          <a:cs typeface="Arial" panose="020B0604020202020204" pitchFamily="34" charset="0"/>
                          <a:sym typeface="Gill Sans"/>
                        </a:rPr>
                        <a:t>3.12 Процент входящих партий продукции, успешно прошедших испытания на соответствие стандартам качества </a:t>
                      </a:r>
                      <a:endParaRPr sz="1200" u="none" strike="noStrike" cap="none">
                        <a:solidFill>
                          <a:schemeClr val="dk1"/>
                        </a:solidFill>
                        <a:latin typeface="Arial" panose="020B0604020202020204" pitchFamily="34" charset="0"/>
                        <a:ea typeface="Gill Sans"/>
                        <a:cs typeface="Arial" panose="020B0604020202020204" pitchFamily="34" charset="0"/>
                        <a:sym typeface="Gill Sans"/>
                      </a:endParaRPr>
                    </a:p>
                  </a:txBody>
                  <a:tcPr marL="51950" marR="51950"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746425">
                <a:tc>
                  <a:txBody>
                    <a:bodyPr/>
                    <a:lstStyle/>
                    <a:p>
                      <a:pPr marL="0" marR="0" lvl="0" indent="0" algn="l"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Распределение</a:t>
                      </a:r>
                      <a:endParaRPr sz="1200" u="none" strike="noStrike" cap="none">
                        <a:solidFill>
                          <a:schemeClr val="dk1"/>
                        </a:solidFill>
                        <a:latin typeface="Arial" panose="020B0604020202020204" pitchFamily="34" charset="0"/>
                        <a:ea typeface="Gill Sans"/>
                        <a:cs typeface="Arial" panose="020B0604020202020204" pitchFamily="34" charset="0"/>
                        <a:sym typeface="Gill Sans"/>
                      </a:endParaRPr>
                    </a:p>
                  </a:txBody>
                  <a:tcPr marL="51950" marR="51950"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600"/>
                        <a:buFont typeface="Noto Sans Symbols"/>
                        <a:buNone/>
                      </a:pPr>
                      <a:r>
                        <a:rPr lang="ru-Ru" sz="1200" b="1" i="0" u="sng" strike="noStrike" cap="none" baseline="0">
                          <a:latin typeface="Arial" panose="020B0604020202020204" pitchFamily="34" charset="0"/>
                          <a:ea typeface="Gill Sans"/>
                          <a:cs typeface="Arial" panose="020B0604020202020204" pitchFamily="34" charset="0"/>
                          <a:sym typeface="Gill Sans"/>
                        </a:rPr>
                        <a:t>4.1 Своевременная доставка в учреждение</a:t>
                      </a:r>
                      <a:endParaRPr sz="1100">
                        <a:latin typeface="Arial" panose="020B0604020202020204" pitchFamily="34" charset="0"/>
                        <a:cs typeface="Arial" panose="020B0604020202020204" pitchFamily="34" charset="0"/>
                      </a:endParaRPr>
                    </a:p>
                    <a:p>
                      <a:pPr marL="360363" marR="0" lvl="0" indent="-360363" algn="l" rtl="0">
                        <a:lnSpc>
                          <a:spcPct val="100000"/>
                        </a:lnSpc>
                        <a:spcBef>
                          <a:spcPts val="0"/>
                        </a:spcBef>
                        <a:spcAft>
                          <a:spcPts val="0"/>
                        </a:spcAft>
                        <a:buClr>
                          <a:schemeClr val="dk1"/>
                        </a:buClr>
                        <a:buSzPts val="1600"/>
                        <a:buFont typeface="Noto Sans Symbols"/>
                        <a:buNone/>
                      </a:pPr>
                      <a:r>
                        <a:rPr lang="ru-Ru" sz="1200" b="1" i="0" u="sng" strike="noStrike" cap="none" baseline="0">
                          <a:latin typeface="Arial" panose="020B0604020202020204" pitchFamily="34" charset="0"/>
                          <a:ea typeface="Gill Sans"/>
                          <a:cs typeface="Arial" panose="020B0604020202020204" pitchFamily="34" charset="0"/>
                          <a:sym typeface="Gill Sans"/>
                        </a:rPr>
                        <a:t>4.2 Срочные заказы в процентном выражении, размещенные учреждениями здравоохранения</a:t>
                      </a:r>
                      <a:endParaRPr sz="1200" b="1" u="sng" strike="noStrike" cap="none">
                        <a:solidFill>
                          <a:schemeClr val="dk1"/>
                        </a:solidFill>
                        <a:latin typeface="Arial" panose="020B0604020202020204" pitchFamily="34" charset="0"/>
                        <a:ea typeface="Gill Sans"/>
                        <a:cs typeface="Arial" panose="020B0604020202020204" pitchFamily="34" charset="0"/>
                        <a:sym typeface="Gill Sans"/>
                      </a:endParaRPr>
                    </a:p>
                  </a:txBody>
                  <a:tcPr marL="51950" marR="51950"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600"/>
                        <a:buFont typeface="Noto Sans Symbols"/>
                        <a:buNone/>
                      </a:pPr>
                      <a:r>
                        <a:rPr lang="ru-Ru" sz="1200" b="0" i="0" u="none" strike="noStrike" cap="none" baseline="0">
                          <a:latin typeface="Arial" panose="020B0604020202020204" pitchFamily="34" charset="0"/>
                          <a:ea typeface="Gill Sans"/>
                          <a:cs typeface="Arial" panose="020B0604020202020204" pitchFamily="34" charset="0"/>
                          <a:sym typeface="Gill Sans"/>
                        </a:rPr>
                        <a:t>4.3 Стоимость операций распределения</a:t>
                      </a:r>
                      <a:endParaRPr sz="1200" u="none" strike="noStrike" cap="none">
                        <a:solidFill>
                          <a:schemeClr val="dk1"/>
                        </a:solidFill>
                        <a:latin typeface="Arial" panose="020B0604020202020204" pitchFamily="34" charset="0"/>
                        <a:ea typeface="Gill Sans"/>
                        <a:cs typeface="Arial" panose="020B0604020202020204" pitchFamily="34" charset="0"/>
                        <a:sym typeface="Gill Sans"/>
                      </a:endParaRPr>
                    </a:p>
                  </a:txBody>
                  <a:tcPr marL="51950" marR="51950"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243200">
                <a:tc>
                  <a:txBody>
                    <a:bodyPr/>
                    <a:lstStyle/>
                    <a:p>
                      <a:pPr marL="0" marR="0" lvl="0" indent="0" algn="l"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Человеческие ресурсы</a:t>
                      </a:r>
                      <a:endParaRPr sz="1200" u="none" strike="noStrike" cap="none">
                        <a:solidFill>
                          <a:schemeClr val="dk1"/>
                        </a:solidFill>
                        <a:latin typeface="Arial" panose="020B0604020202020204" pitchFamily="34" charset="0"/>
                        <a:ea typeface="Gill Sans"/>
                        <a:cs typeface="Arial" panose="020B0604020202020204" pitchFamily="34" charset="0"/>
                        <a:sym typeface="Gill Sans"/>
                      </a:endParaRPr>
                    </a:p>
                  </a:txBody>
                  <a:tcPr marL="51950" marR="51950"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600"/>
                        <a:buFont typeface="Noto Sans Symbols"/>
                        <a:buNone/>
                      </a:pPr>
                      <a:r>
                        <a:rPr lang="ru-Ru" sz="1200" b="0" i="0" u="none" strike="noStrike" cap="none" baseline="0">
                          <a:latin typeface="Arial" panose="020B0604020202020204" pitchFamily="34" charset="0"/>
                          <a:ea typeface="Gill Sans"/>
                          <a:cs typeface="Arial" panose="020B0604020202020204" pitchFamily="34" charset="0"/>
                          <a:sym typeface="Gill Sans"/>
                        </a:rPr>
                        <a:t>5.1 Коэффициент текучести кадров</a:t>
                      </a:r>
                      <a:endParaRPr sz="1200" b="0" u="none" strike="noStrike" cap="none">
                        <a:solidFill>
                          <a:schemeClr val="dk1"/>
                        </a:solidFill>
                        <a:latin typeface="Arial" panose="020B0604020202020204" pitchFamily="34" charset="0"/>
                        <a:ea typeface="Gill Sans"/>
                        <a:cs typeface="Arial" panose="020B0604020202020204" pitchFamily="34" charset="0"/>
                        <a:sym typeface="Gill Sans"/>
                      </a:endParaRPr>
                    </a:p>
                  </a:txBody>
                  <a:tcPr marL="51950" marR="51950"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600"/>
                        <a:buFont typeface="Noto Sans Symbols"/>
                        <a:buNone/>
                      </a:pPr>
                      <a:r>
                        <a:rPr lang="ru-Ru" sz="1200" b="0" i="0" u="none" strike="noStrike" cap="none" baseline="0">
                          <a:latin typeface="Arial" panose="020B0604020202020204" pitchFamily="34" charset="0"/>
                          <a:ea typeface="Gill Sans"/>
                          <a:cs typeface="Arial" panose="020B0604020202020204" pitchFamily="34" charset="0"/>
                          <a:sym typeface="Gill Sans"/>
                        </a:rPr>
                        <a:t>5.2 Процент вакантных ключевых позиций</a:t>
                      </a:r>
                      <a:endParaRPr sz="1200" u="none" strike="noStrike" cap="none">
                        <a:solidFill>
                          <a:schemeClr val="dk1"/>
                        </a:solidFill>
                        <a:latin typeface="Arial" panose="020B0604020202020204" pitchFamily="34" charset="0"/>
                        <a:ea typeface="Gill Sans"/>
                        <a:cs typeface="Arial" panose="020B0604020202020204" pitchFamily="34" charset="0"/>
                        <a:sym typeface="Gill Sans"/>
                      </a:endParaRPr>
                    </a:p>
                  </a:txBody>
                  <a:tcPr marL="51950" marR="51950"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455625">
                <a:tc>
                  <a:txBody>
                    <a:bodyPr/>
                    <a:lstStyle/>
                    <a:p>
                      <a:pPr marL="0" marR="0" lvl="0" indent="0" algn="l"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Данные</a:t>
                      </a:r>
                      <a:endParaRPr sz="1200" u="none" strike="noStrike" cap="none">
                        <a:solidFill>
                          <a:schemeClr val="dk1"/>
                        </a:solidFill>
                        <a:latin typeface="Arial" panose="020B0604020202020204" pitchFamily="34" charset="0"/>
                        <a:ea typeface="Gill Sans"/>
                        <a:cs typeface="Arial" panose="020B0604020202020204" pitchFamily="34" charset="0"/>
                        <a:sym typeface="Gill Sans"/>
                      </a:endParaRPr>
                    </a:p>
                  </a:txBody>
                  <a:tcPr marL="51950" marR="51950"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600"/>
                        <a:buFont typeface="Noto Sans Symbols"/>
                        <a:buNone/>
                      </a:pPr>
                      <a:r>
                        <a:rPr lang="ru-Ru" sz="1200" b="1" i="0" u="sng" strike="noStrike" cap="none" baseline="0">
                          <a:latin typeface="Arial" panose="020B0604020202020204" pitchFamily="34" charset="0"/>
                          <a:ea typeface="Gill Sans"/>
                          <a:cs typeface="Arial" panose="020B0604020202020204" pitchFamily="34" charset="0"/>
                          <a:sym typeface="Gill Sans"/>
                        </a:rPr>
                        <a:t>6.1 Коэффициент своевременности отчетности учреждения</a:t>
                      </a:r>
                      <a:endParaRPr sz="1200" b="1" u="sng" strike="noStrike" cap="none">
                        <a:solidFill>
                          <a:schemeClr val="dk1"/>
                        </a:solidFill>
                        <a:latin typeface="Arial" panose="020B0604020202020204" pitchFamily="34" charset="0"/>
                        <a:ea typeface="Gill Sans"/>
                        <a:cs typeface="Arial" panose="020B0604020202020204" pitchFamily="34" charset="0"/>
                        <a:sym typeface="Gill Sans"/>
                      </a:endParaRPr>
                    </a:p>
                  </a:txBody>
                  <a:tcPr marL="51950" marR="51950"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600"/>
                        <a:buFont typeface="Noto Sans Symbols"/>
                        <a:buNone/>
                      </a:pPr>
                      <a:r>
                        <a:rPr lang="ru-Ru" sz="1200" b="0" i="0" u="none" strike="noStrike" cap="none" baseline="0">
                          <a:latin typeface="Arial" panose="020B0604020202020204" pitchFamily="34" charset="0"/>
                          <a:ea typeface="Gill Sans"/>
                          <a:cs typeface="Arial" panose="020B0604020202020204" pitchFamily="34" charset="0"/>
                          <a:sym typeface="Gill Sans"/>
                        </a:rPr>
                        <a:t>6.2 Коэффициент отчетности учреждения (полной)</a:t>
                      </a:r>
                      <a:endParaRPr sz="1200" u="none" strike="noStrike" cap="none">
                        <a:solidFill>
                          <a:schemeClr val="dk1"/>
                        </a:solidFill>
                        <a:latin typeface="Arial" panose="020B0604020202020204" pitchFamily="34" charset="0"/>
                        <a:ea typeface="Gill Sans"/>
                        <a:cs typeface="Arial" panose="020B0604020202020204" pitchFamily="34" charset="0"/>
                        <a:sym typeface="Gill Sans"/>
                      </a:endParaRPr>
                    </a:p>
                  </a:txBody>
                  <a:tcPr marL="51950" marR="51950" marT="0" marB="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sp>
        <p:nvSpPr>
          <p:cNvPr id="108" name="Google Shape;108;p3"/>
          <p:cNvSpPr txBox="1">
            <a:spLocks noGrp="1"/>
          </p:cNvSpPr>
          <p:nvPr>
            <p:ph type="sldNum" idx="12"/>
          </p:nvPr>
        </p:nvSpPr>
        <p:spPr>
          <a:xfrm>
            <a:off x="8455355" y="6461484"/>
            <a:ext cx="1905000" cy="29148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a:latin typeface="Arial" panose="020B0604020202020204" pitchFamily="34" charset="0"/>
                <a:cs typeface="Arial" panose="020B0604020202020204" pitchFamily="34" charset="0"/>
              </a:rPr>
              <a:t>3</a:t>
            </a:fld>
            <a:endParaRPr>
              <a:latin typeface="Arial" panose="020B0604020202020204" pitchFamily="34" charset="0"/>
              <a:cs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pic>
        <p:nvPicPr>
          <p:cNvPr id="114" name="Google Shape;114;p4"/>
          <p:cNvPicPr preferRelativeResize="0">
            <a:picLocks noGrp="1"/>
          </p:cNvPicPr>
          <p:nvPr>
            <p:ph type="body" idx="1"/>
          </p:nvPr>
        </p:nvPicPr>
        <p:blipFill rotWithShape="1">
          <a:blip r:embed="rId3">
            <a:alphaModFix/>
          </a:blip>
          <a:srcRect/>
          <a:stretch/>
        </p:blipFill>
        <p:spPr>
          <a:xfrm>
            <a:off x="838200" y="3340894"/>
            <a:ext cx="10515600" cy="1320800"/>
          </a:xfrm>
          <a:prstGeom prst="rect">
            <a:avLst/>
          </a:prstGeom>
          <a:noFill/>
          <a:ln>
            <a:noFill/>
          </a:ln>
        </p:spPr>
      </p:pic>
      <p:pic>
        <p:nvPicPr>
          <p:cNvPr id="115" name="Google Shape;115;p4"/>
          <p:cNvPicPr preferRelativeResize="0"/>
          <p:nvPr/>
        </p:nvPicPr>
        <p:blipFill rotWithShape="1">
          <a:blip r:embed="rId3">
            <a:alphaModFix/>
          </a:blip>
          <a:srcRect/>
          <a:stretch/>
        </p:blipFill>
        <p:spPr>
          <a:xfrm>
            <a:off x="838200" y="2768600"/>
            <a:ext cx="10515600" cy="1320800"/>
          </a:xfrm>
          <a:prstGeom prst="rect">
            <a:avLst/>
          </a:prstGeom>
          <a:noFill/>
          <a:ln>
            <a:noFill/>
          </a:ln>
        </p:spPr>
      </p:pic>
      <p:sp>
        <p:nvSpPr>
          <p:cNvPr id="116" name="Google Shape;116;p4"/>
          <p:cNvSpPr txBox="1">
            <a:spLocks noGrp="1"/>
          </p:cNvSpPr>
          <p:nvPr>
            <p:ph type="title"/>
          </p:nvPr>
        </p:nvSpPr>
        <p:spPr>
          <a:xfrm>
            <a:off x="814753" y="42052"/>
            <a:ext cx="10539048" cy="6096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C00000"/>
              </a:buClr>
              <a:buSzPts val="3200"/>
              <a:buFont typeface="Gill Sans"/>
              <a:buNone/>
            </a:pPr>
            <a:r>
              <a:rPr lang="ru-Ru" sz="3200" b="1" i="0" u="none" baseline="0">
                <a:solidFill>
                  <a:srgbClr val="C00000"/>
                </a:solidFill>
                <a:latin typeface="Arial" panose="020B0604020202020204" pitchFamily="34" charset="0"/>
                <a:ea typeface="Gill Sans"/>
                <a:cs typeface="Arial" panose="020B0604020202020204" pitchFamily="34" charset="0"/>
                <a:sym typeface="Gill Sans"/>
              </a:rPr>
              <a:t>Пример теплокарты по результатам КПЭ</a:t>
            </a:r>
            <a:endParaRPr>
              <a:latin typeface="Arial" panose="020B0604020202020204" pitchFamily="34" charset="0"/>
              <a:cs typeface="Arial" panose="020B0604020202020204" pitchFamily="34" charset="0"/>
            </a:endParaRPr>
          </a:p>
        </p:txBody>
      </p:sp>
      <p:pic>
        <p:nvPicPr>
          <p:cNvPr id="117" name="Google Shape;117;p4"/>
          <p:cNvPicPr preferRelativeResize="0"/>
          <p:nvPr/>
        </p:nvPicPr>
        <p:blipFill rotWithShape="1">
          <a:blip r:embed="rId4">
            <a:alphaModFix/>
          </a:blip>
          <a:srcRect/>
          <a:stretch/>
        </p:blipFill>
        <p:spPr>
          <a:xfrm>
            <a:off x="323076" y="797920"/>
            <a:ext cx="11868924" cy="590313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graphicFrame>
        <p:nvGraphicFramePr>
          <p:cNvPr id="123" name="Google Shape;123;p5"/>
          <p:cNvGraphicFramePr/>
          <p:nvPr>
            <p:extLst>
              <p:ext uri="{D42A27DB-BD31-4B8C-83A1-F6EECF244321}">
                <p14:modId xmlns:p14="http://schemas.microsoft.com/office/powerpoint/2010/main" val="731138047"/>
              </p:ext>
            </p:extLst>
          </p:nvPr>
        </p:nvGraphicFramePr>
        <p:xfrm>
          <a:off x="1" y="1"/>
          <a:ext cx="12192003" cy="6858000"/>
        </p:xfrm>
        <a:graphic>
          <a:graphicData uri="http://schemas.openxmlformats.org/drawingml/2006/table">
            <a:tbl>
              <a:tblPr bandRow="1">
                <a:noFill/>
                <a:tableStyleId>{033F8246-A9AF-483F-B7C2-A24FA9FCAC8A}</a:tableStyleId>
              </a:tblPr>
              <a:tblGrid>
                <a:gridCol w="2705099">
                  <a:extLst>
                    <a:ext uri="{9D8B030D-6E8A-4147-A177-3AD203B41FA5}">
                      <a16:colId xmlns:a16="http://schemas.microsoft.com/office/drawing/2014/main" val="20000"/>
                    </a:ext>
                  </a:extLst>
                </a:gridCol>
                <a:gridCol w="1155700">
                  <a:extLst>
                    <a:ext uri="{9D8B030D-6E8A-4147-A177-3AD203B41FA5}">
                      <a16:colId xmlns:a16="http://schemas.microsoft.com/office/drawing/2014/main" val="20001"/>
                    </a:ext>
                  </a:extLst>
                </a:gridCol>
                <a:gridCol w="1041400">
                  <a:extLst>
                    <a:ext uri="{9D8B030D-6E8A-4147-A177-3AD203B41FA5}">
                      <a16:colId xmlns:a16="http://schemas.microsoft.com/office/drawing/2014/main" val="20002"/>
                    </a:ext>
                  </a:extLst>
                </a:gridCol>
                <a:gridCol w="1117600">
                  <a:extLst>
                    <a:ext uri="{9D8B030D-6E8A-4147-A177-3AD203B41FA5}">
                      <a16:colId xmlns:a16="http://schemas.microsoft.com/office/drawing/2014/main" val="20003"/>
                    </a:ext>
                  </a:extLst>
                </a:gridCol>
                <a:gridCol w="1028700">
                  <a:extLst>
                    <a:ext uri="{9D8B030D-6E8A-4147-A177-3AD203B41FA5}">
                      <a16:colId xmlns:a16="http://schemas.microsoft.com/office/drawing/2014/main" val="20004"/>
                    </a:ext>
                  </a:extLst>
                </a:gridCol>
                <a:gridCol w="927100">
                  <a:extLst>
                    <a:ext uri="{9D8B030D-6E8A-4147-A177-3AD203B41FA5}">
                      <a16:colId xmlns:a16="http://schemas.microsoft.com/office/drawing/2014/main" val="20005"/>
                    </a:ext>
                  </a:extLst>
                </a:gridCol>
                <a:gridCol w="1320800">
                  <a:extLst>
                    <a:ext uri="{9D8B030D-6E8A-4147-A177-3AD203B41FA5}">
                      <a16:colId xmlns:a16="http://schemas.microsoft.com/office/drawing/2014/main" val="20006"/>
                    </a:ext>
                  </a:extLst>
                </a:gridCol>
                <a:gridCol w="1612900">
                  <a:extLst>
                    <a:ext uri="{9D8B030D-6E8A-4147-A177-3AD203B41FA5}">
                      <a16:colId xmlns:a16="http://schemas.microsoft.com/office/drawing/2014/main" val="20007"/>
                    </a:ext>
                  </a:extLst>
                </a:gridCol>
                <a:gridCol w="1282704">
                  <a:extLst>
                    <a:ext uri="{9D8B030D-6E8A-4147-A177-3AD203B41FA5}">
                      <a16:colId xmlns:a16="http://schemas.microsoft.com/office/drawing/2014/main" val="20008"/>
                    </a:ext>
                  </a:extLst>
                </a:gridCol>
              </a:tblGrid>
              <a:tr h="300657">
                <a:tc gridSpan="9">
                  <a:txBody>
                    <a:bodyPr/>
                    <a:lstStyle/>
                    <a:p>
                      <a:pPr marL="0" marR="0" lvl="0" indent="0" algn="l" rtl="0">
                        <a:lnSpc>
                          <a:spcPct val="100000"/>
                        </a:lnSpc>
                        <a:spcBef>
                          <a:spcPts val="0"/>
                        </a:spcBef>
                        <a:spcAft>
                          <a:spcPts val="0"/>
                        </a:spcAft>
                        <a:buNone/>
                      </a:pPr>
                      <a:r>
                        <a:rPr lang="ru-Ru" sz="1600" b="1" i="0" u="none" strike="noStrike" cap="none" baseline="0">
                          <a:solidFill>
                            <a:schemeClr val="lt1"/>
                          </a:solidFill>
                          <a:latin typeface="Arial" panose="020B0604020202020204" pitchFamily="34" charset="0"/>
                          <a:ea typeface="Gill Sans"/>
                          <a:cs typeface="Arial" panose="020B0604020202020204" pitchFamily="34" charset="0"/>
                          <a:sym typeface="Gill Sans"/>
                        </a:rPr>
                        <a:t>Сводная таблица выбранных КПЭ по всем уровням обслуживания</a:t>
                      </a:r>
                      <a:endParaRPr sz="1600" b="1" u="none" strike="noStrike" cap="none">
                        <a:solidFill>
                          <a:schemeClr val="lt1"/>
                        </a:solidFill>
                        <a:latin typeface="Arial" panose="020B0604020202020204" pitchFamily="34" charset="0"/>
                        <a:ea typeface="Gill Sans"/>
                        <a:cs typeface="Arial" panose="020B0604020202020204" pitchFamily="34" charset="0"/>
                        <a:sym typeface="Gill Sans"/>
                      </a:endParaRPr>
                    </a:p>
                  </a:txBody>
                  <a:tcPr marL="58950" marR="58950" marT="0" marB="0" anchor="ctr">
                    <a:solidFill>
                      <a:srgbClr val="0070C0"/>
                    </a:solidFill>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extLst>
                  <a:ext uri="{0D108BD9-81ED-4DB2-BD59-A6C34878D82A}">
                    <a16:rowId xmlns:a16="http://schemas.microsoft.com/office/drawing/2014/main" val="10000"/>
                  </a:ext>
                </a:extLst>
              </a:tr>
              <a:tr h="746170">
                <a:tc>
                  <a:txBody>
                    <a:bodyPr/>
                    <a:lstStyle/>
                    <a:p>
                      <a:pPr marL="0" marR="0" lvl="0" indent="0" algn="l" rtl="0">
                        <a:lnSpc>
                          <a:spcPct val="100000"/>
                        </a:lnSpc>
                        <a:spcBef>
                          <a:spcPts val="0"/>
                        </a:spcBef>
                        <a:spcAft>
                          <a:spcPts val="0"/>
                        </a:spcAft>
                        <a:buNone/>
                      </a:pPr>
                      <a:r>
                        <a:rPr lang="ru-Ru"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t>ПОКАЗАТЕЛЬ</a:t>
                      </a:r>
                      <a:endParaRPr sz="1200" b="1" u="none" strike="noStrike" cap="none">
                        <a:solidFill>
                          <a:schemeClr val="lt1"/>
                        </a:solidFill>
                        <a:latin typeface="Arial" panose="020B0604020202020204" pitchFamily="34" charset="0"/>
                        <a:ea typeface="Gill Sans"/>
                        <a:cs typeface="Arial" panose="020B0604020202020204" pitchFamily="34" charset="0"/>
                        <a:sym typeface="Gill Sans"/>
                      </a:endParaRPr>
                    </a:p>
                  </a:txBody>
                  <a:tcPr marL="58950" marR="58950" marT="0" marB="0" anchor="ctr">
                    <a:solidFill>
                      <a:srgbClr val="0070C0"/>
                    </a:solidFill>
                  </a:tcPr>
                </a:tc>
                <a:tc>
                  <a:txBody>
                    <a:bodyPr/>
                    <a:lstStyle/>
                    <a:p>
                      <a:pPr marL="0" marR="0" lvl="0" indent="0" algn="ctr" rtl="0">
                        <a:lnSpc>
                          <a:spcPct val="100000"/>
                        </a:lnSpc>
                        <a:spcBef>
                          <a:spcPts val="0"/>
                        </a:spcBef>
                        <a:spcAft>
                          <a:spcPts val="0"/>
                        </a:spcAft>
                        <a:buNone/>
                      </a:pPr>
                      <a:r>
                        <a:rPr lang="ru-Ru"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t>Медицинский </a:t>
                      </a:r>
                      <a:br>
                        <a:rPr lang="en-US"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br>
                      <a:r>
                        <a:rPr lang="ru-Ru"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t>центр</a:t>
                      </a:r>
                      <a:endParaRPr sz="1200" b="1" i="0" u="none" strike="noStrike" cap="none">
                        <a:solidFill>
                          <a:schemeClr val="lt1"/>
                        </a:solidFill>
                        <a:latin typeface="Arial" panose="020B0604020202020204" pitchFamily="34" charset="0"/>
                        <a:ea typeface="Gill Sans"/>
                        <a:cs typeface="Arial" panose="020B0604020202020204" pitchFamily="34" charset="0"/>
                        <a:sym typeface="Gill Sans"/>
                      </a:endParaRPr>
                    </a:p>
                  </a:txBody>
                  <a:tcPr marL="58950" marR="58950" marT="0" marB="0" anchor="ctr">
                    <a:solidFill>
                      <a:srgbClr val="0070C0"/>
                    </a:solidFill>
                  </a:tcPr>
                </a:tc>
                <a:tc>
                  <a:txBody>
                    <a:bodyPr/>
                    <a:lstStyle/>
                    <a:p>
                      <a:pPr marL="0" marR="0" lvl="0" indent="0" algn="ctr" rtl="0">
                        <a:lnSpc>
                          <a:spcPct val="100000"/>
                        </a:lnSpc>
                        <a:spcBef>
                          <a:spcPts val="0"/>
                        </a:spcBef>
                        <a:spcAft>
                          <a:spcPts val="0"/>
                        </a:spcAft>
                        <a:buNone/>
                      </a:pPr>
                      <a:r>
                        <a:rPr lang="ru-Ru"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t>Район больницы</a:t>
                      </a:r>
                      <a:endParaRPr sz="1200" b="1" i="0" u="none" strike="noStrike" cap="none">
                        <a:solidFill>
                          <a:schemeClr val="lt1"/>
                        </a:solidFill>
                        <a:latin typeface="Arial" panose="020B0604020202020204" pitchFamily="34" charset="0"/>
                        <a:ea typeface="Gill Sans"/>
                        <a:cs typeface="Arial" panose="020B0604020202020204" pitchFamily="34" charset="0"/>
                        <a:sym typeface="Gill Sans"/>
                      </a:endParaRPr>
                    </a:p>
                  </a:txBody>
                  <a:tcPr marL="58950" marR="58950" marT="0" marB="0" anchor="ctr">
                    <a:solidFill>
                      <a:srgbClr val="0070C0"/>
                    </a:solidFill>
                  </a:tcPr>
                </a:tc>
                <a:tc>
                  <a:txBody>
                    <a:bodyPr/>
                    <a:lstStyle/>
                    <a:p>
                      <a:pPr marL="0" marR="0" lvl="0" indent="0" algn="ctr" rtl="0">
                        <a:lnSpc>
                          <a:spcPct val="100000"/>
                        </a:lnSpc>
                        <a:spcBef>
                          <a:spcPts val="0"/>
                        </a:spcBef>
                        <a:spcAft>
                          <a:spcPts val="0"/>
                        </a:spcAft>
                        <a:buNone/>
                      </a:pPr>
                      <a:r>
                        <a:rPr lang="ru-Ru"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t>Больница </a:t>
                      </a:r>
                      <a:endParaRPr sz="1100">
                        <a:latin typeface="Arial" panose="020B0604020202020204" pitchFamily="34" charset="0"/>
                        <a:cs typeface="Arial" panose="020B0604020202020204" pitchFamily="34" charset="0"/>
                      </a:endParaRPr>
                    </a:p>
                    <a:p>
                      <a:pPr marL="0" marR="0" lvl="0" indent="0" algn="ctr" rtl="0">
                        <a:lnSpc>
                          <a:spcPct val="100000"/>
                        </a:lnSpc>
                        <a:spcBef>
                          <a:spcPts val="0"/>
                        </a:spcBef>
                        <a:spcAft>
                          <a:spcPts val="0"/>
                        </a:spcAft>
                        <a:buNone/>
                      </a:pPr>
                      <a:r>
                        <a:rPr lang="ru-Ru"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t>Вторичные</a:t>
                      </a:r>
                      <a:endParaRPr sz="1100">
                        <a:latin typeface="Arial" panose="020B0604020202020204" pitchFamily="34" charset="0"/>
                        <a:cs typeface="Arial" panose="020B0604020202020204" pitchFamily="34" charset="0"/>
                      </a:endParaRPr>
                    </a:p>
                  </a:txBody>
                  <a:tcPr marL="58950" marR="58950" marT="0" marB="0" anchor="ctr">
                    <a:solidFill>
                      <a:srgbClr val="0070C0"/>
                    </a:solidFill>
                  </a:tcPr>
                </a:tc>
                <a:tc>
                  <a:txBody>
                    <a:bodyPr/>
                    <a:lstStyle/>
                    <a:p>
                      <a:pPr marL="0" marR="0" lvl="0" indent="0" algn="ctr" rtl="0">
                        <a:lnSpc>
                          <a:spcPct val="100000"/>
                        </a:lnSpc>
                        <a:spcBef>
                          <a:spcPts val="0"/>
                        </a:spcBef>
                        <a:spcAft>
                          <a:spcPts val="0"/>
                        </a:spcAft>
                        <a:buNone/>
                      </a:pPr>
                      <a:r>
                        <a:rPr lang="ru-Ru"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t>Третичные больницы</a:t>
                      </a:r>
                      <a:endParaRPr sz="1200" b="1" i="0" u="none" strike="noStrike" cap="none">
                        <a:solidFill>
                          <a:schemeClr val="lt1"/>
                        </a:solidFill>
                        <a:latin typeface="Arial" panose="020B0604020202020204" pitchFamily="34" charset="0"/>
                        <a:ea typeface="Gill Sans"/>
                        <a:cs typeface="Arial" panose="020B0604020202020204" pitchFamily="34" charset="0"/>
                        <a:sym typeface="Gill Sans"/>
                      </a:endParaRPr>
                    </a:p>
                  </a:txBody>
                  <a:tcPr marL="58950" marR="58950" marT="0" marB="0" anchor="ctr">
                    <a:solidFill>
                      <a:srgbClr val="0070C0"/>
                    </a:solidFill>
                  </a:tcPr>
                </a:tc>
                <a:tc>
                  <a:txBody>
                    <a:bodyPr/>
                    <a:lstStyle/>
                    <a:p>
                      <a:pPr marL="0" marR="0" lvl="0" indent="0" algn="ctr" rtl="0">
                        <a:lnSpc>
                          <a:spcPct val="100000"/>
                        </a:lnSpc>
                        <a:spcBef>
                          <a:spcPts val="0"/>
                        </a:spcBef>
                        <a:spcAft>
                          <a:spcPts val="0"/>
                        </a:spcAft>
                        <a:buNone/>
                      </a:pPr>
                      <a:r>
                        <a:rPr lang="ru-Ru"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t>Районный </a:t>
                      </a:r>
                      <a:br>
                        <a:rPr lang="en-US"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br>
                      <a:r>
                        <a:rPr lang="ru-Ru"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t>склад</a:t>
                      </a:r>
                      <a:endParaRPr sz="1100">
                        <a:latin typeface="Arial" panose="020B0604020202020204" pitchFamily="34" charset="0"/>
                        <a:cs typeface="Arial" panose="020B0604020202020204" pitchFamily="34" charset="0"/>
                      </a:endParaRPr>
                    </a:p>
                  </a:txBody>
                  <a:tcPr marL="58950" marR="58950" marT="0" marB="0" anchor="ctr">
                    <a:solidFill>
                      <a:srgbClr val="0070C0"/>
                    </a:solidFill>
                  </a:tcPr>
                </a:tc>
                <a:tc>
                  <a:txBody>
                    <a:bodyPr/>
                    <a:lstStyle/>
                    <a:p>
                      <a:pPr marL="0" marR="0" lvl="0" indent="0" algn="ctr" rtl="0">
                        <a:lnSpc>
                          <a:spcPct val="100000"/>
                        </a:lnSpc>
                        <a:spcBef>
                          <a:spcPts val="0"/>
                        </a:spcBef>
                        <a:spcAft>
                          <a:spcPts val="0"/>
                        </a:spcAft>
                        <a:buNone/>
                      </a:pPr>
                      <a:r>
                        <a:rPr lang="ru-Ru"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t>Региональные</a:t>
                      </a:r>
                      <a:endParaRPr sz="1100">
                        <a:latin typeface="Arial" panose="020B0604020202020204" pitchFamily="34" charset="0"/>
                        <a:cs typeface="Arial" panose="020B0604020202020204" pitchFamily="34" charset="0"/>
                      </a:endParaRPr>
                    </a:p>
                    <a:p>
                      <a:pPr marL="0" marR="0" lvl="0" indent="0" algn="ctr" rtl="0">
                        <a:lnSpc>
                          <a:spcPct val="100000"/>
                        </a:lnSpc>
                        <a:spcBef>
                          <a:spcPts val="0"/>
                        </a:spcBef>
                        <a:spcAft>
                          <a:spcPts val="0"/>
                        </a:spcAft>
                        <a:buNone/>
                      </a:pPr>
                      <a:r>
                        <a:rPr lang="ru-Ru"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t>Склады</a:t>
                      </a:r>
                      <a:endParaRPr sz="1100">
                        <a:latin typeface="Arial" panose="020B0604020202020204" pitchFamily="34" charset="0"/>
                        <a:cs typeface="Arial" panose="020B0604020202020204" pitchFamily="34" charset="0"/>
                      </a:endParaRPr>
                    </a:p>
                  </a:txBody>
                  <a:tcPr marL="58950" marR="58950" marT="0" marB="0" anchor="ctr">
                    <a:solidFill>
                      <a:srgbClr val="0070C0"/>
                    </a:solidFill>
                  </a:tcPr>
                </a:tc>
                <a:tc>
                  <a:txBody>
                    <a:bodyPr/>
                    <a:lstStyle/>
                    <a:p>
                      <a:pPr marL="0" marR="0" lvl="0" indent="0" algn="ctr" rtl="0">
                        <a:lnSpc>
                          <a:spcPct val="100000"/>
                        </a:lnSpc>
                        <a:spcBef>
                          <a:spcPts val="0"/>
                        </a:spcBef>
                        <a:spcAft>
                          <a:spcPts val="0"/>
                        </a:spcAft>
                        <a:buNone/>
                      </a:pPr>
                      <a:r>
                        <a:rPr lang="ru-Ru" sz="1200" b="0" i="0" u="none" strike="noStrike" cap="none" baseline="0">
                          <a:solidFill>
                            <a:schemeClr val="lt1"/>
                          </a:solidFill>
                          <a:latin typeface="Arial" panose="020B0604020202020204" pitchFamily="34" charset="0"/>
                          <a:ea typeface="Gill Sans"/>
                          <a:cs typeface="Arial" panose="020B0604020202020204" pitchFamily="34" charset="0"/>
                          <a:sym typeface="Gill Sans"/>
                        </a:rPr>
                        <a:t> </a:t>
                      </a:r>
                      <a:endParaRPr sz="1100">
                        <a:latin typeface="Arial" panose="020B0604020202020204" pitchFamily="34" charset="0"/>
                        <a:cs typeface="Arial" panose="020B0604020202020204" pitchFamily="34" charset="0"/>
                      </a:endParaRPr>
                    </a:p>
                    <a:p>
                      <a:pPr marL="0" marR="0" lvl="0" indent="0" algn="ctr" rtl="0">
                        <a:lnSpc>
                          <a:spcPct val="100000"/>
                        </a:lnSpc>
                        <a:spcBef>
                          <a:spcPts val="0"/>
                        </a:spcBef>
                        <a:spcAft>
                          <a:spcPts val="0"/>
                        </a:spcAft>
                        <a:buNone/>
                      </a:pPr>
                      <a:r>
                        <a:rPr lang="ru-Ru"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t>Министерство здравоохранения</a:t>
                      </a:r>
                      <a:endParaRPr sz="1200" b="1" i="0" u="none" strike="noStrike" cap="none">
                        <a:solidFill>
                          <a:schemeClr val="lt1"/>
                        </a:solidFill>
                        <a:latin typeface="Arial" panose="020B0604020202020204" pitchFamily="34" charset="0"/>
                        <a:ea typeface="Gill Sans"/>
                        <a:cs typeface="Arial" panose="020B0604020202020204" pitchFamily="34" charset="0"/>
                        <a:sym typeface="Gill Sans"/>
                      </a:endParaRPr>
                    </a:p>
                  </a:txBody>
                  <a:tcPr marL="58950" marR="58950" marT="0" marB="0">
                    <a:solidFill>
                      <a:srgbClr val="0070C0"/>
                    </a:solidFill>
                  </a:tcPr>
                </a:tc>
                <a:tc>
                  <a:txBody>
                    <a:bodyPr/>
                    <a:lstStyle/>
                    <a:p>
                      <a:pPr marL="0" marR="0" lvl="0" indent="0" algn="ctr" rtl="0">
                        <a:lnSpc>
                          <a:spcPct val="100000"/>
                        </a:lnSpc>
                        <a:spcBef>
                          <a:spcPts val="0"/>
                        </a:spcBef>
                        <a:spcAft>
                          <a:spcPts val="0"/>
                        </a:spcAft>
                        <a:buNone/>
                      </a:pPr>
                      <a:endParaRPr sz="1200" b="1" i="0" u="none" strike="noStrike" cap="none">
                        <a:solidFill>
                          <a:schemeClr val="lt1"/>
                        </a:solidFill>
                        <a:latin typeface="Arial" panose="020B0604020202020204" pitchFamily="34" charset="0"/>
                        <a:ea typeface="Gill Sans"/>
                        <a:cs typeface="Arial" panose="020B0604020202020204" pitchFamily="34" charset="0"/>
                        <a:sym typeface="Gill Sans"/>
                      </a:endParaRPr>
                    </a:p>
                    <a:p>
                      <a:pPr marL="0" marR="0" lvl="0" indent="0" algn="ctr" rtl="0">
                        <a:lnSpc>
                          <a:spcPct val="100000"/>
                        </a:lnSpc>
                        <a:spcBef>
                          <a:spcPts val="0"/>
                        </a:spcBef>
                        <a:spcAft>
                          <a:spcPts val="0"/>
                        </a:spcAft>
                        <a:buNone/>
                      </a:pPr>
                      <a:r>
                        <a:rPr lang="ru-Ru"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t>Центральный склад</a:t>
                      </a:r>
                      <a:endParaRPr sz="1200" b="1" i="0" u="none" strike="noStrike" cap="none">
                        <a:solidFill>
                          <a:schemeClr val="lt1"/>
                        </a:solidFill>
                        <a:latin typeface="Arial" panose="020B0604020202020204" pitchFamily="34" charset="0"/>
                        <a:ea typeface="Gill Sans"/>
                        <a:cs typeface="Arial" panose="020B0604020202020204" pitchFamily="34" charset="0"/>
                        <a:sym typeface="Gill Sans"/>
                      </a:endParaRPr>
                    </a:p>
                  </a:txBody>
                  <a:tcPr marL="58950" marR="58950" marT="0" marB="0">
                    <a:solidFill>
                      <a:srgbClr val="0070C0"/>
                    </a:solidFill>
                  </a:tcPr>
                </a:tc>
                <a:extLst>
                  <a:ext uri="{0D108BD9-81ED-4DB2-BD59-A6C34878D82A}">
                    <a16:rowId xmlns:a16="http://schemas.microsoft.com/office/drawing/2014/main" val="10001"/>
                  </a:ext>
                </a:extLst>
              </a:tr>
              <a:tr h="334692">
                <a:tc>
                  <a:txBody>
                    <a:bodyPr/>
                    <a:lstStyle/>
                    <a:p>
                      <a:pPr marL="0" marR="0" lvl="0" indent="0" algn="l"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 </a:t>
                      </a:r>
                      <a:endParaRPr sz="1200" b="1"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solidFill>
                      <a:srgbClr val="0070C0"/>
                    </a:solidFill>
                  </a:tcPr>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n = 45</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n = 17</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n = 6</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n = 1</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n = 4</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n = 1</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nchor="ctr"/>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n = 1</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nchor="ctr"/>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n = 1</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nchor="ctr"/>
                </a:tc>
                <a:extLst>
                  <a:ext uri="{0D108BD9-81ED-4DB2-BD59-A6C34878D82A}">
                    <a16:rowId xmlns:a16="http://schemas.microsoft.com/office/drawing/2014/main" val="10002"/>
                  </a:ext>
                </a:extLst>
              </a:tr>
              <a:tr h="746170">
                <a:tc>
                  <a:txBody>
                    <a:bodyPr/>
                    <a:lstStyle/>
                    <a:p>
                      <a:pPr marL="0" marR="0" lvl="0" indent="0" algn="l" rtl="0">
                        <a:lnSpc>
                          <a:spcPct val="100000"/>
                        </a:lnSpc>
                        <a:spcBef>
                          <a:spcPts val="0"/>
                        </a:spcBef>
                        <a:spcAft>
                          <a:spcPts val="0"/>
                        </a:spcAft>
                        <a:buNone/>
                      </a:pPr>
                      <a:r>
                        <a:rPr lang="ru-Ru"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t>Количество срочных заказов (процентное соотношение срочных заказов ко всем заказам)</a:t>
                      </a:r>
                      <a:endParaRPr sz="1200" b="1" u="none" strike="noStrike" cap="none">
                        <a:solidFill>
                          <a:schemeClr val="lt1"/>
                        </a:solidFill>
                        <a:latin typeface="Arial" panose="020B0604020202020204" pitchFamily="34" charset="0"/>
                        <a:ea typeface="Gill Sans"/>
                        <a:cs typeface="Arial" panose="020B0604020202020204" pitchFamily="34" charset="0"/>
                        <a:sym typeface="Gill Sans"/>
                      </a:endParaRPr>
                    </a:p>
                  </a:txBody>
                  <a:tcPr marL="58950" marR="58950" marT="0" marB="0">
                    <a:solidFill>
                      <a:srgbClr val="0070C0"/>
                    </a:solidFill>
                  </a:tcPr>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1 %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10 %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37 %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30 %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extLst>
                  <a:ext uri="{0D108BD9-81ED-4DB2-BD59-A6C34878D82A}">
                    <a16:rowId xmlns:a16="http://schemas.microsoft.com/office/drawing/2014/main" val="10003"/>
                  </a:ext>
                </a:extLst>
              </a:tr>
              <a:tr h="457751">
                <a:tc>
                  <a:txBody>
                    <a:bodyPr/>
                    <a:lstStyle/>
                    <a:p>
                      <a:pPr marL="0" marR="0" lvl="0" indent="0" algn="l" rtl="0">
                        <a:lnSpc>
                          <a:spcPct val="100000"/>
                        </a:lnSpc>
                        <a:spcBef>
                          <a:spcPts val="0"/>
                        </a:spcBef>
                        <a:spcAft>
                          <a:spcPts val="0"/>
                        </a:spcAft>
                        <a:buNone/>
                      </a:pPr>
                      <a:r>
                        <a:rPr lang="ru-Ru"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t>Запасы в соответствии с планом (товары-маркеры) </a:t>
                      </a:r>
                      <a:endParaRPr sz="1200" b="1" u="none" strike="noStrike" cap="none">
                        <a:solidFill>
                          <a:schemeClr val="lt1"/>
                        </a:solidFill>
                        <a:latin typeface="Arial" panose="020B0604020202020204" pitchFamily="34" charset="0"/>
                        <a:ea typeface="Gill Sans"/>
                        <a:cs typeface="Arial" panose="020B0604020202020204" pitchFamily="34" charset="0"/>
                        <a:sym typeface="Gill Sans"/>
                      </a:endParaRPr>
                    </a:p>
                  </a:txBody>
                  <a:tcPr marL="58950" marR="58950" marT="0" marB="0">
                    <a:solidFill>
                      <a:srgbClr val="0070C0"/>
                    </a:solidFill>
                  </a:tcPr>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20 % </a:t>
                      </a:r>
                      <a:endParaRPr sz="1100">
                        <a:latin typeface="Arial" panose="020B0604020202020204" pitchFamily="34" charset="0"/>
                        <a:cs typeface="Arial" panose="020B0604020202020204" pitchFamily="34" charset="0"/>
                      </a:endParaRPr>
                    </a:p>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(16–24)</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14 %  </a:t>
                      </a:r>
                      <a:endParaRPr sz="1100">
                        <a:latin typeface="Arial" panose="020B0604020202020204" pitchFamily="34" charset="0"/>
                        <a:cs typeface="Arial" panose="020B0604020202020204" pitchFamily="34" charset="0"/>
                      </a:endParaRPr>
                    </a:p>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  (6–32)</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18 %    </a:t>
                      </a:r>
                      <a:endParaRPr sz="1100">
                        <a:latin typeface="Arial" panose="020B0604020202020204" pitchFamily="34" charset="0"/>
                        <a:cs typeface="Arial" panose="020B0604020202020204" pitchFamily="34" charset="0"/>
                      </a:endParaRPr>
                    </a:p>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 (4–31)</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15 % </a:t>
                      </a:r>
                      <a:endParaRPr sz="1100">
                        <a:latin typeface="Arial" panose="020B0604020202020204" pitchFamily="34" charset="0"/>
                        <a:cs typeface="Arial" panose="020B0604020202020204" pitchFamily="34" charset="0"/>
                      </a:endParaRPr>
                    </a:p>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   (6–28)</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53 %  </a:t>
                      </a:r>
                      <a:endParaRPr sz="1100">
                        <a:latin typeface="Arial" panose="020B0604020202020204" pitchFamily="34" charset="0"/>
                        <a:cs typeface="Arial" panose="020B0604020202020204" pitchFamily="34" charset="0"/>
                      </a:endParaRPr>
                    </a:p>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 (17–100)</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extLst>
                  <a:ext uri="{0D108BD9-81ED-4DB2-BD59-A6C34878D82A}">
                    <a16:rowId xmlns:a16="http://schemas.microsoft.com/office/drawing/2014/main" val="10004"/>
                  </a:ext>
                </a:extLst>
              </a:tr>
              <a:tr h="494031">
                <a:tc>
                  <a:txBody>
                    <a:bodyPr/>
                    <a:lstStyle/>
                    <a:p>
                      <a:pPr marL="0" marR="0" lvl="0" indent="0" algn="l" rtl="0">
                        <a:lnSpc>
                          <a:spcPct val="100000"/>
                        </a:lnSpc>
                        <a:spcBef>
                          <a:spcPts val="0"/>
                        </a:spcBef>
                        <a:spcAft>
                          <a:spcPts val="0"/>
                        </a:spcAft>
                        <a:buNone/>
                      </a:pPr>
                      <a:r>
                        <a:rPr lang="ru-Ru"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t>Дефицит в день оценки</a:t>
                      </a:r>
                      <a:endParaRPr sz="1200" b="1" u="none" strike="noStrike" cap="none">
                        <a:solidFill>
                          <a:schemeClr val="lt1"/>
                        </a:solidFill>
                        <a:latin typeface="Arial" panose="020B0604020202020204" pitchFamily="34" charset="0"/>
                        <a:ea typeface="Gill Sans"/>
                        <a:cs typeface="Arial" panose="020B0604020202020204" pitchFamily="34" charset="0"/>
                        <a:sym typeface="Gill Sans"/>
                      </a:endParaRPr>
                    </a:p>
                  </a:txBody>
                  <a:tcPr marL="58950" marR="58950" marT="0" marB="0">
                    <a:solidFill>
                      <a:srgbClr val="0070C0"/>
                    </a:solidFill>
                  </a:tcPr>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12 %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6 %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15 %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3 %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0</a:t>
                      </a:r>
                      <a:r>
                        <a:rPr lang="en-US" sz="1200" b="0" i="0" u="none" strike="noStrike" cap="none" baseline="0">
                          <a:latin typeface="Arial" panose="020B0604020202020204" pitchFamily="34" charset="0"/>
                          <a:ea typeface="Gill Sans"/>
                          <a:cs typeface="Arial" panose="020B0604020202020204" pitchFamily="34" charset="0"/>
                          <a:sym typeface="Gill Sans"/>
                        </a:rPr>
                        <a:t> </a:t>
                      </a:r>
                      <a:r>
                        <a:rPr lang="ru-Ru" sz="1200" b="0" i="0" u="none" strike="noStrike" cap="none" baseline="0">
                          <a:latin typeface="Arial" panose="020B0604020202020204" pitchFamily="34" charset="0"/>
                          <a:ea typeface="Gill Sans"/>
                          <a:cs typeface="Arial" panose="020B0604020202020204" pitchFamily="34" charset="0"/>
                          <a:sym typeface="Gill Sans"/>
                        </a:rPr>
                        <a:t>%</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0</a:t>
                      </a:r>
                      <a:r>
                        <a:rPr lang="en-US" sz="1200" b="0" i="0" u="none" strike="noStrike" cap="none" baseline="0">
                          <a:latin typeface="Arial" panose="020B0604020202020204" pitchFamily="34" charset="0"/>
                          <a:ea typeface="Gill Sans"/>
                          <a:cs typeface="Arial" panose="020B0604020202020204" pitchFamily="34" charset="0"/>
                          <a:sym typeface="Gill Sans"/>
                        </a:rPr>
                        <a:t> </a:t>
                      </a:r>
                      <a:r>
                        <a:rPr lang="ru-Ru" sz="1200" b="0" i="0" u="none" strike="noStrike" cap="none" baseline="0">
                          <a:latin typeface="Arial" panose="020B0604020202020204" pitchFamily="34" charset="0"/>
                          <a:ea typeface="Gill Sans"/>
                          <a:cs typeface="Arial" panose="020B0604020202020204" pitchFamily="34" charset="0"/>
                          <a:sym typeface="Gill Sans"/>
                        </a:rPr>
                        <a:t>%</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extLst>
                  <a:ext uri="{0D108BD9-81ED-4DB2-BD59-A6C34878D82A}">
                    <a16:rowId xmlns:a16="http://schemas.microsoft.com/office/drawing/2014/main" val="10005"/>
                  </a:ext>
                </a:extLst>
              </a:tr>
              <a:tr h="559628">
                <a:tc>
                  <a:txBody>
                    <a:bodyPr/>
                    <a:lstStyle/>
                    <a:p>
                      <a:pPr marL="0" marR="0" lvl="0" indent="0" algn="l" rtl="0">
                        <a:lnSpc>
                          <a:spcPct val="100000"/>
                        </a:lnSpc>
                        <a:spcBef>
                          <a:spcPts val="0"/>
                        </a:spcBef>
                        <a:spcAft>
                          <a:spcPts val="0"/>
                        </a:spcAft>
                        <a:buNone/>
                      </a:pPr>
                      <a:r>
                        <a:rPr lang="ru-Ru"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t>Процент дней отсутствия товара на складе за последние 6 месяцев**</a:t>
                      </a:r>
                      <a:endParaRPr sz="1200" b="1" u="none" strike="noStrike" cap="none">
                        <a:solidFill>
                          <a:schemeClr val="lt1"/>
                        </a:solidFill>
                        <a:latin typeface="Arial" panose="020B0604020202020204" pitchFamily="34" charset="0"/>
                        <a:ea typeface="Gill Sans"/>
                        <a:cs typeface="Arial" panose="020B0604020202020204" pitchFamily="34" charset="0"/>
                        <a:sym typeface="Gill Sans"/>
                      </a:endParaRPr>
                    </a:p>
                  </a:txBody>
                  <a:tcPr marL="58950" marR="58950" marT="0" marB="0">
                    <a:solidFill>
                      <a:srgbClr val="0070C0"/>
                    </a:solidFill>
                  </a:tcPr>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8 %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8,3 %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10 %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3,9 %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5,9 %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extLst>
                  <a:ext uri="{0D108BD9-81ED-4DB2-BD59-A6C34878D82A}">
                    <a16:rowId xmlns:a16="http://schemas.microsoft.com/office/drawing/2014/main" val="10006"/>
                  </a:ext>
                </a:extLst>
              </a:tr>
              <a:tr h="607305">
                <a:tc>
                  <a:txBody>
                    <a:bodyPr/>
                    <a:lstStyle/>
                    <a:p>
                      <a:pPr marL="0" marR="0" lvl="0" indent="0" algn="l" rtl="0">
                        <a:lnSpc>
                          <a:spcPct val="100000"/>
                        </a:lnSpc>
                        <a:spcBef>
                          <a:spcPts val="0"/>
                        </a:spcBef>
                        <a:spcAft>
                          <a:spcPts val="0"/>
                        </a:spcAft>
                        <a:buNone/>
                      </a:pPr>
                      <a:r>
                        <a:rPr lang="ru-Ru"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t>Среднее количество дней в месяце с дефицитом, учитывая, что дефицит был</a:t>
                      </a:r>
                      <a:endParaRPr sz="1200" b="1" u="none" strike="noStrike" cap="none">
                        <a:solidFill>
                          <a:schemeClr val="lt1"/>
                        </a:solidFill>
                        <a:latin typeface="Arial" panose="020B0604020202020204" pitchFamily="34" charset="0"/>
                        <a:ea typeface="Gill Sans"/>
                        <a:cs typeface="Arial" panose="020B0604020202020204" pitchFamily="34" charset="0"/>
                        <a:sym typeface="Gill Sans"/>
                      </a:endParaRPr>
                    </a:p>
                  </a:txBody>
                  <a:tcPr marL="58950" marR="58950" marT="0" marB="0">
                    <a:solidFill>
                      <a:srgbClr val="0070C0"/>
                    </a:solidFill>
                  </a:tcPr>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12,6</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14</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16,4</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16,8</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13,5</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extLst>
                  <a:ext uri="{0D108BD9-81ED-4DB2-BD59-A6C34878D82A}">
                    <a16:rowId xmlns:a16="http://schemas.microsoft.com/office/drawing/2014/main" val="10007"/>
                  </a:ext>
                </a:extLst>
              </a:tr>
              <a:tr h="559628">
                <a:tc>
                  <a:txBody>
                    <a:bodyPr/>
                    <a:lstStyle/>
                    <a:p>
                      <a:pPr marL="0" marR="0" lvl="0" indent="0" algn="l" rtl="0">
                        <a:lnSpc>
                          <a:spcPct val="100000"/>
                        </a:lnSpc>
                        <a:spcBef>
                          <a:spcPts val="0"/>
                        </a:spcBef>
                        <a:spcAft>
                          <a:spcPts val="0"/>
                        </a:spcAft>
                        <a:buNone/>
                      </a:pPr>
                      <a:r>
                        <a:rPr lang="ru-Ru"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t>% регулярных заказов, доставленных в срок или раньше обещанной даты доставки</a:t>
                      </a:r>
                      <a:endParaRPr sz="1200" b="1" u="none" strike="noStrike" cap="none">
                        <a:solidFill>
                          <a:schemeClr val="lt1"/>
                        </a:solidFill>
                        <a:latin typeface="Arial" panose="020B0604020202020204" pitchFamily="34" charset="0"/>
                        <a:ea typeface="Gill Sans"/>
                        <a:cs typeface="Arial" panose="020B0604020202020204" pitchFamily="34" charset="0"/>
                        <a:sym typeface="Gill Sans"/>
                      </a:endParaRPr>
                    </a:p>
                  </a:txBody>
                  <a:tcPr marL="58950" marR="58950" marT="0" marB="0">
                    <a:solidFill>
                      <a:srgbClr val="0070C0"/>
                    </a:solidFill>
                  </a:tcPr>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33 %</a:t>
                      </a:r>
                      <a:endParaRPr sz="1100">
                        <a:latin typeface="Arial" panose="020B0604020202020204" pitchFamily="34" charset="0"/>
                        <a:cs typeface="Arial" panose="020B0604020202020204" pitchFamily="34" charset="0"/>
                      </a:endParaRPr>
                    </a:p>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35 %</a:t>
                      </a:r>
                      <a:endParaRPr sz="1100">
                        <a:latin typeface="Arial" panose="020B0604020202020204" pitchFamily="34" charset="0"/>
                        <a:cs typeface="Arial" panose="020B0604020202020204" pitchFamily="34" charset="0"/>
                      </a:endParaRPr>
                    </a:p>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56 %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27 %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50 %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50 %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extLst>
                  <a:ext uri="{0D108BD9-81ED-4DB2-BD59-A6C34878D82A}">
                    <a16:rowId xmlns:a16="http://schemas.microsoft.com/office/drawing/2014/main" val="10008"/>
                  </a:ext>
                </a:extLst>
              </a:tr>
              <a:tr h="746170">
                <a:tc>
                  <a:txBody>
                    <a:bodyPr/>
                    <a:lstStyle/>
                    <a:p>
                      <a:pPr marL="0" marR="0" lvl="0" indent="0" algn="l" rtl="0">
                        <a:lnSpc>
                          <a:spcPct val="100000"/>
                        </a:lnSpc>
                        <a:spcBef>
                          <a:spcPts val="0"/>
                        </a:spcBef>
                        <a:spcAft>
                          <a:spcPts val="0"/>
                        </a:spcAft>
                        <a:buNone/>
                      </a:pPr>
                      <a:r>
                        <a:rPr lang="ru-Ru"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t>% регулярных заказов, доставленных в течение двух дней после обещанной даты доставки</a:t>
                      </a:r>
                      <a:endParaRPr sz="1200" b="1" u="none" strike="noStrike" cap="none">
                        <a:solidFill>
                          <a:schemeClr val="lt1"/>
                        </a:solidFill>
                        <a:latin typeface="Arial" panose="020B0604020202020204" pitchFamily="34" charset="0"/>
                        <a:ea typeface="Gill Sans"/>
                        <a:cs typeface="Arial" panose="020B0604020202020204" pitchFamily="34" charset="0"/>
                        <a:sym typeface="Gill Sans"/>
                      </a:endParaRPr>
                    </a:p>
                  </a:txBody>
                  <a:tcPr marL="58950" marR="58950" marT="0" marB="0">
                    <a:solidFill>
                      <a:srgbClr val="0070C0"/>
                    </a:solidFill>
                  </a:tcPr>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67 %</a:t>
                      </a:r>
                      <a:endParaRPr sz="1100">
                        <a:latin typeface="Arial" panose="020B0604020202020204" pitchFamily="34" charset="0"/>
                        <a:cs typeface="Arial" panose="020B0604020202020204" pitchFamily="34" charset="0"/>
                      </a:endParaRPr>
                    </a:p>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23 %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11 %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27 %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15 %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8 %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extLst>
                  <a:ext uri="{0D108BD9-81ED-4DB2-BD59-A6C34878D82A}">
                    <a16:rowId xmlns:a16="http://schemas.microsoft.com/office/drawing/2014/main" val="10009"/>
                  </a:ext>
                </a:extLst>
              </a:tr>
              <a:tr h="559628">
                <a:tc>
                  <a:txBody>
                    <a:bodyPr/>
                    <a:lstStyle/>
                    <a:p>
                      <a:pPr marL="0" marR="0" lvl="0" indent="0" algn="l" rtl="0">
                        <a:lnSpc>
                          <a:spcPct val="100000"/>
                        </a:lnSpc>
                        <a:spcBef>
                          <a:spcPts val="0"/>
                        </a:spcBef>
                        <a:spcAft>
                          <a:spcPts val="0"/>
                        </a:spcAft>
                        <a:buNone/>
                      </a:pPr>
                      <a:r>
                        <a:rPr lang="ru-Ru"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t>% срочных заказов, доставленных в срок или раньше обещанной даты доставки</a:t>
                      </a:r>
                      <a:endParaRPr sz="1200" b="1" u="none" strike="noStrike" cap="none">
                        <a:solidFill>
                          <a:schemeClr val="lt1"/>
                        </a:solidFill>
                        <a:latin typeface="Arial" panose="020B0604020202020204" pitchFamily="34" charset="0"/>
                        <a:ea typeface="Gill Sans"/>
                        <a:cs typeface="Arial" panose="020B0604020202020204" pitchFamily="34" charset="0"/>
                        <a:sym typeface="Gill Sans"/>
                      </a:endParaRPr>
                    </a:p>
                  </a:txBody>
                  <a:tcPr marL="58950" marR="58950" marT="0" marB="0">
                    <a:solidFill>
                      <a:srgbClr val="0070C0"/>
                    </a:solidFill>
                  </a:tcPr>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0</a:t>
                      </a:r>
                      <a:r>
                        <a:rPr lang="en-US" sz="1200" b="0" i="0" u="none" strike="noStrike" cap="none" baseline="0">
                          <a:latin typeface="Arial" panose="020B0604020202020204" pitchFamily="34" charset="0"/>
                          <a:ea typeface="Gill Sans"/>
                          <a:cs typeface="Arial" panose="020B0604020202020204" pitchFamily="34" charset="0"/>
                          <a:sym typeface="Gill Sans"/>
                        </a:rPr>
                        <a:t> </a:t>
                      </a:r>
                      <a:r>
                        <a:rPr lang="ru-Ru" sz="1200" b="0" i="0" u="none" strike="noStrike" cap="none" baseline="0">
                          <a:latin typeface="Arial" panose="020B0604020202020204" pitchFamily="34" charset="0"/>
                          <a:ea typeface="Gill Sans"/>
                          <a:cs typeface="Arial" panose="020B0604020202020204" pitchFamily="34" charset="0"/>
                          <a:sym typeface="Gill Sans"/>
                        </a:rPr>
                        <a:t>%</a:t>
                      </a:r>
                      <a:endParaRPr sz="1100">
                        <a:latin typeface="Arial" panose="020B0604020202020204" pitchFamily="34" charset="0"/>
                        <a:cs typeface="Arial" panose="020B0604020202020204" pitchFamily="34" charset="0"/>
                      </a:endParaRPr>
                    </a:p>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0</a:t>
                      </a:r>
                      <a:r>
                        <a:rPr lang="en-US" sz="1200" b="0" i="0" u="none" strike="noStrike" cap="none" baseline="0">
                          <a:latin typeface="Arial" panose="020B0604020202020204" pitchFamily="34" charset="0"/>
                          <a:ea typeface="Gill Sans"/>
                          <a:cs typeface="Arial" panose="020B0604020202020204" pitchFamily="34" charset="0"/>
                          <a:sym typeface="Gill Sans"/>
                        </a:rPr>
                        <a:t> </a:t>
                      </a:r>
                      <a:r>
                        <a:rPr lang="ru-Ru" sz="1200" b="0" i="0" u="none" strike="noStrike" cap="none" baseline="0">
                          <a:latin typeface="Arial" panose="020B0604020202020204" pitchFamily="34" charset="0"/>
                          <a:ea typeface="Gill Sans"/>
                          <a:cs typeface="Arial" panose="020B0604020202020204" pitchFamily="34" charset="0"/>
                          <a:sym typeface="Gill Sans"/>
                        </a:rPr>
                        <a:t>%</a:t>
                      </a:r>
                      <a:endParaRPr sz="1100">
                        <a:latin typeface="Arial" panose="020B0604020202020204" pitchFamily="34" charset="0"/>
                        <a:cs typeface="Arial" panose="020B0604020202020204" pitchFamily="34" charset="0"/>
                      </a:endParaRPr>
                    </a:p>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extLst>
                  <a:ext uri="{0D108BD9-81ED-4DB2-BD59-A6C34878D82A}">
                    <a16:rowId xmlns:a16="http://schemas.microsoft.com/office/drawing/2014/main" val="10010"/>
                  </a:ext>
                </a:extLst>
              </a:tr>
              <a:tr h="746170">
                <a:tc>
                  <a:txBody>
                    <a:bodyPr/>
                    <a:lstStyle/>
                    <a:p>
                      <a:pPr marL="0" marR="0" lvl="0" indent="0" algn="l" rtl="0">
                        <a:lnSpc>
                          <a:spcPct val="100000"/>
                        </a:lnSpc>
                        <a:spcBef>
                          <a:spcPts val="0"/>
                        </a:spcBef>
                        <a:spcAft>
                          <a:spcPts val="0"/>
                        </a:spcAft>
                        <a:buNone/>
                      </a:pPr>
                      <a:r>
                        <a:rPr lang="ru-Ru" sz="1200" b="1" i="0" u="none" strike="noStrike" cap="none" baseline="0">
                          <a:solidFill>
                            <a:schemeClr val="lt1"/>
                          </a:solidFill>
                          <a:latin typeface="Arial" panose="020B0604020202020204" pitchFamily="34" charset="0"/>
                          <a:ea typeface="Gill Sans"/>
                          <a:cs typeface="Arial" panose="020B0604020202020204" pitchFamily="34" charset="0"/>
                          <a:sym typeface="Gill Sans"/>
                        </a:rPr>
                        <a:t>% срочных заказов, доставленных в течение двух дней после обещанной даты доставки</a:t>
                      </a:r>
                      <a:endParaRPr sz="1200" b="1" u="none" strike="noStrike" cap="none">
                        <a:solidFill>
                          <a:schemeClr val="lt1"/>
                        </a:solidFill>
                        <a:latin typeface="Arial" panose="020B0604020202020204" pitchFamily="34" charset="0"/>
                        <a:ea typeface="Gill Sans"/>
                        <a:cs typeface="Arial" panose="020B0604020202020204" pitchFamily="34" charset="0"/>
                        <a:sym typeface="Gill Sans"/>
                      </a:endParaRPr>
                    </a:p>
                  </a:txBody>
                  <a:tcPr marL="58950" marR="58950" marT="0" marB="0">
                    <a:solidFill>
                      <a:srgbClr val="0070C0"/>
                    </a:solidFill>
                  </a:tcPr>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0</a:t>
                      </a:r>
                      <a:r>
                        <a:rPr lang="en-US" sz="1200" b="0" i="0" u="none" strike="noStrike" cap="none" baseline="0">
                          <a:latin typeface="Arial" panose="020B0604020202020204" pitchFamily="34" charset="0"/>
                          <a:ea typeface="Gill Sans"/>
                          <a:cs typeface="Arial" panose="020B0604020202020204" pitchFamily="34" charset="0"/>
                          <a:sym typeface="Gill Sans"/>
                        </a:rPr>
                        <a:t> </a:t>
                      </a:r>
                      <a:r>
                        <a:rPr lang="ru-Ru" sz="1200" b="0" i="0" u="none" strike="noStrike" cap="none" baseline="0">
                          <a:latin typeface="Arial" panose="020B0604020202020204" pitchFamily="34" charset="0"/>
                          <a:ea typeface="Gill Sans"/>
                          <a:cs typeface="Arial" panose="020B0604020202020204" pitchFamily="34" charset="0"/>
                          <a:sym typeface="Gill Sans"/>
                        </a:rPr>
                        <a:t>%</a:t>
                      </a:r>
                      <a:endParaRPr sz="1100">
                        <a:latin typeface="Arial" panose="020B0604020202020204" pitchFamily="34" charset="0"/>
                        <a:cs typeface="Arial" panose="020B0604020202020204" pitchFamily="34" charset="0"/>
                      </a:endParaRPr>
                    </a:p>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100 %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tc>
                  <a:txBody>
                    <a:bodyPr/>
                    <a:lstStyle/>
                    <a:p>
                      <a:pPr marL="0" marR="0" lvl="0" indent="0" algn="ctr" rtl="0">
                        <a:lnSpc>
                          <a:spcPct val="100000"/>
                        </a:lnSpc>
                        <a:spcBef>
                          <a:spcPts val="0"/>
                        </a:spcBef>
                        <a:spcAft>
                          <a:spcPts val="0"/>
                        </a:spcAft>
                        <a:buNone/>
                      </a:pPr>
                      <a:r>
                        <a:rPr lang="ru-Ru" sz="1200" b="0" i="0" u="none" strike="noStrike" cap="none" baseline="0">
                          <a:highlight>
                            <a:srgbClr val="00FFFF"/>
                          </a:highlight>
                          <a:latin typeface="Arial" panose="020B0604020202020204" pitchFamily="34" charset="0"/>
                          <a:ea typeface="Gill Sans"/>
                          <a:cs typeface="Arial" panose="020B0604020202020204" pitchFamily="34" charset="0"/>
                          <a:sym typeface="Gill Sans"/>
                        </a:rPr>
                        <a:t> </a:t>
                      </a:r>
                      <a:endParaRPr sz="1200" u="none" strike="noStrike" cap="none">
                        <a:solidFill>
                          <a:srgbClr val="000000"/>
                        </a:solidFill>
                        <a:latin typeface="Arial" panose="020B0604020202020204" pitchFamily="34" charset="0"/>
                        <a:ea typeface="Gill Sans"/>
                        <a:cs typeface="Arial" panose="020B0604020202020204" pitchFamily="34" charset="0"/>
                        <a:sym typeface="Gill Sans"/>
                      </a:endParaRPr>
                    </a:p>
                  </a:txBody>
                  <a:tcPr marL="58950" marR="58950" marT="0" marB="0"/>
                </a:tc>
                <a:extLst>
                  <a:ext uri="{0D108BD9-81ED-4DB2-BD59-A6C34878D82A}">
                    <a16:rowId xmlns:a16="http://schemas.microsoft.com/office/drawing/2014/main" val="10011"/>
                  </a:ext>
                </a:extLst>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3.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haredContentType xmlns="Microsoft.SharePoint.Taxonomy.ContentTypeSync" SourceId="822e118f-d533-465d-b5ca-7beed2256e09" ContentTypeId="0x0101008DA58B5CA681664FAB24816C56F4108502" PreviousValue="false"/>
</file>

<file path=customXml/itemProps1.xml><?xml version="1.0" encoding="utf-8"?>
<ds:datastoreItem xmlns:ds="http://schemas.openxmlformats.org/officeDocument/2006/customXml" ds:itemID="{4C64D31A-9267-4E10-B4BF-D78552641F46}">
  <ds:schemaRefs>
    <ds:schemaRef ds:uri="http://schemas.microsoft.com/sharepoint/v3/contenttype/forms"/>
  </ds:schemaRefs>
</ds:datastoreItem>
</file>

<file path=customXml/itemProps2.xml><?xml version="1.0" encoding="utf-8"?>
<ds:datastoreItem xmlns:ds="http://schemas.openxmlformats.org/officeDocument/2006/customXml" ds:itemID="{033444BE-7A4C-4185-89DF-47016DC1B3BF}">
  <ds:schemaRefs>
    <ds:schemaRef ds:uri="http://purl.org/dc/elements/1.1/"/>
    <ds:schemaRef ds:uri="http://purl.org/dc/dcmitype/"/>
    <ds:schemaRef ds:uri="8d7096d6-fc66-4344-9e3f-2445529a09f6"/>
    <ds:schemaRef ds:uri="http://www.w3.org/XML/1998/namespace"/>
    <ds:schemaRef ds:uri="http://schemas.microsoft.com/office/infopath/2007/PartnerControls"/>
    <ds:schemaRef ds:uri="http://schemas.microsoft.com/office/2006/documentManagement/types"/>
    <ds:schemaRef ds:uri="http://schemas.openxmlformats.org/package/2006/metadata/core-propertie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ACBB0090-F969-480D-BA6E-88B1CD055440}"/>
</file>

<file path=customXml/itemProps4.xml><?xml version="1.0" encoding="utf-8"?>
<ds:datastoreItem xmlns:ds="http://schemas.openxmlformats.org/officeDocument/2006/customXml" ds:itemID="{981ECFC6-E686-47A1-83D9-E7E3640D6E06}">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otalTime>10</TotalTime>
  <Words>1458</Words>
  <Application>Microsoft Office PowerPoint</Application>
  <PresentationFormat>Widescreen</PresentationFormat>
  <Paragraphs>201</Paragraphs>
  <Slides>5</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Times</vt:lpstr>
      <vt:lpstr>Arial</vt:lpstr>
      <vt:lpstr>Calibri</vt:lpstr>
      <vt:lpstr>Noto Sans Symbols</vt:lpstr>
      <vt:lpstr>Gill Sans</vt:lpstr>
      <vt:lpstr>Office Theme</vt:lpstr>
      <vt:lpstr>PowerPoint Presentation</vt:lpstr>
      <vt:lpstr>Ключевые показатели эффективности (КПЭ)</vt:lpstr>
      <vt:lpstr>PowerPoint Presentation</vt:lpstr>
      <vt:lpstr>Пример теплокарты по результатам КПЭ</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Pakhapat Boonchusanong</cp:lastModifiedBy>
  <cp:revision>3</cp:revision>
  <cp:lastPrinted>2022-08-15T11:02:13Z</cp:lastPrinted>
  <dcterms:created xsi:type="dcterms:W3CDTF">2018-05-01T03:36:14Z</dcterms:created>
  <dcterms:modified xsi:type="dcterms:W3CDTF">2022-08-15T11:02:18Z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0x0101008DA58B5CA681664FAB24816C56F410850200C1ADE8129BED5243B21152D92CDBFE90</vt:lpwstr>
  </property>
  <property fmtid="{D5CDD505-2E9C-101B-9397-08002B2CF9AE}" pid="3" name="Project Document Type">
    <vt:lpwstr/>
  </property>
</Properties>
</file>